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65" r:id="rId2"/>
    <p:sldId id="412" r:id="rId3"/>
    <p:sldId id="419" r:id="rId4"/>
    <p:sldId id="418" r:id="rId5"/>
    <p:sldId id="453" r:id="rId6"/>
    <p:sldId id="422" r:id="rId7"/>
    <p:sldId id="450" r:id="rId8"/>
    <p:sldId id="416" r:id="rId9"/>
    <p:sldId id="426" r:id="rId10"/>
    <p:sldId id="428" r:id="rId11"/>
    <p:sldId id="446" r:id="rId12"/>
    <p:sldId id="442" r:id="rId13"/>
    <p:sldId id="454" r:id="rId14"/>
    <p:sldId id="463" r:id="rId15"/>
    <p:sldId id="455" r:id="rId16"/>
    <p:sldId id="456" r:id="rId17"/>
    <p:sldId id="435" r:id="rId18"/>
    <p:sldId id="465" r:id="rId19"/>
    <p:sldId id="464" r:id="rId20"/>
    <p:sldId id="466" r:id="rId21"/>
    <p:sldId id="469" r:id="rId22"/>
    <p:sldId id="429" r:id="rId23"/>
    <p:sldId id="467" r:id="rId24"/>
    <p:sldId id="444" r:id="rId25"/>
    <p:sldId id="458" r:id="rId26"/>
    <p:sldId id="436" r:id="rId27"/>
    <p:sldId id="459" r:id="rId28"/>
    <p:sldId id="447" r:id="rId29"/>
    <p:sldId id="437" r:id="rId30"/>
    <p:sldId id="451" r:id="rId31"/>
    <p:sldId id="470" r:id="rId32"/>
    <p:sldId id="461" r:id="rId33"/>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748" autoAdjust="0"/>
  </p:normalViewPr>
  <p:slideViewPr>
    <p:cSldViewPr>
      <p:cViewPr varScale="1">
        <p:scale>
          <a:sx n="100" d="100"/>
          <a:sy n="100" d="100"/>
        </p:scale>
        <p:origin x="294"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Tasa de ocupación, III Trimestre 2016</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R"/>
        </a:p>
      </c:txPr>
    </c:title>
    <c:autoTitleDeleted val="0"/>
    <c:plotArea>
      <c:layout/>
      <c:lineChart>
        <c:grouping val="standard"/>
        <c:varyColors val="0"/>
        <c:ser>
          <c:idx val="0"/>
          <c:order val="0"/>
          <c:tx>
            <c:strRef>
              <c:f>'[Estadísticas requeridas PILAR RAMOS INEC.xlsx]Tasa de ocupación'!$B$2</c:f>
              <c:strCache>
                <c:ptCount val="1"/>
                <c:pt idx="0">
                  <c:v>Mujeres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'[Estadísticas requeridas PILAR RAMOS INEC.xlsx]Tasa de ocupación'!$A$3:$A$7</c:f>
              <c:strCache>
                <c:ptCount val="5"/>
                <c:pt idx="0">
                  <c:v>De 15 a 24 años</c:v>
                </c:pt>
                <c:pt idx="1">
                  <c:v>De 25 a 34 años</c:v>
                </c:pt>
                <c:pt idx="2">
                  <c:v>De 35 a 44 años</c:v>
                </c:pt>
                <c:pt idx="3">
                  <c:v>De 45 a 59 años</c:v>
                </c:pt>
                <c:pt idx="4">
                  <c:v>De 60 años o más</c:v>
                </c:pt>
              </c:strCache>
            </c:strRef>
          </c:cat>
          <c:val>
            <c:numRef>
              <c:f>'[Estadísticas requeridas PILAR RAMOS INEC.xlsx]Tasa de ocupación'!$B$3:$B$7</c:f>
              <c:numCache>
                <c:formatCode>0.0%</c:formatCode>
                <c:ptCount val="5"/>
                <c:pt idx="0">
                  <c:v>0.22565223921250183</c:v>
                </c:pt>
                <c:pt idx="1">
                  <c:v>0.53418635809667203</c:v>
                </c:pt>
                <c:pt idx="2">
                  <c:v>0.55782360010822851</c:v>
                </c:pt>
                <c:pt idx="3">
                  <c:v>0.4867672053308873</c:v>
                </c:pt>
                <c:pt idx="4">
                  <c:v>0.11283642113223112</c:v>
                </c:pt>
              </c:numCache>
            </c:numRef>
          </c:val>
          <c:smooth val="0"/>
          <c:extLst xmlns:c16r2="http://schemas.microsoft.com/office/drawing/2015/06/chart">
            <c:ext xmlns:c16="http://schemas.microsoft.com/office/drawing/2014/chart" uri="{C3380CC4-5D6E-409C-BE32-E72D297353CC}">
              <c16:uniqueId val="{00000000-5CDC-4317-ABAC-5CCBE973AC74}"/>
            </c:ext>
          </c:extLst>
        </c:ser>
        <c:ser>
          <c:idx val="1"/>
          <c:order val="1"/>
          <c:tx>
            <c:strRef>
              <c:f>'[Estadísticas requeridas PILAR RAMOS INEC.xlsx]Tasa de ocupación'!$C$2</c:f>
              <c:strCache>
                <c:ptCount val="1"/>
                <c:pt idx="0">
                  <c:v>Hombres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2"/>
              <c:layout>
                <c:manualLayout>
                  <c:x val="-3.8028985507246378E-2"/>
                  <c:y val="-3.5956503234161545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CDC-4317-ABAC-5CCBE973AC74}"/>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'[Estadísticas requeridas PILAR RAMOS INEC.xlsx]Tasa de ocupación'!$A$3:$A$7</c:f>
              <c:strCache>
                <c:ptCount val="5"/>
                <c:pt idx="0">
                  <c:v>De 15 a 24 años</c:v>
                </c:pt>
                <c:pt idx="1">
                  <c:v>De 25 a 34 años</c:v>
                </c:pt>
                <c:pt idx="2">
                  <c:v>De 35 a 44 años</c:v>
                </c:pt>
                <c:pt idx="3">
                  <c:v>De 45 a 59 años</c:v>
                </c:pt>
                <c:pt idx="4">
                  <c:v>De 60 años o más</c:v>
                </c:pt>
              </c:strCache>
            </c:strRef>
          </c:cat>
          <c:val>
            <c:numRef>
              <c:f>'[Estadísticas requeridas PILAR RAMOS INEC.xlsx]Tasa de ocupación'!$C$3:$C$7</c:f>
              <c:numCache>
                <c:formatCode>0.0%</c:formatCode>
                <c:ptCount val="5"/>
                <c:pt idx="0">
                  <c:v>0.399836062737363</c:v>
                </c:pt>
                <c:pt idx="1">
                  <c:v>0.86097885221624704</c:v>
                </c:pt>
                <c:pt idx="2">
                  <c:v>0.89024067879579016</c:v>
                </c:pt>
                <c:pt idx="3">
                  <c:v>0.84289149157986687</c:v>
                </c:pt>
                <c:pt idx="4">
                  <c:v>0.31135499481507084</c:v>
                </c:pt>
              </c:numCache>
            </c:numRef>
          </c:val>
          <c:smooth val="0"/>
          <c:extLst xmlns:c16r2="http://schemas.microsoft.com/office/drawing/2015/06/chart">
            <c:ext xmlns:c16="http://schemas.microsoft.com/office/drawing/2014/chart" uri="{C3380CC4-5D6E-409C-BE32-E72D297353CC}">
              <c16:uniqueId val="{00000002-5CDC-4317-ABAC-5CCBE973AC74}"/>
            </c:ext>
          </c:extLst>
        </c:ser>
        <c:dLbls>
          <c:showLegendKey val="0"/>
          <c:showVal val="0"/>
          <c:showCatName val="0"/>
          <c:showSerName val="0"/>
          <c:showPercent val="0"/>
          <c:showBubbleSize val="0"/>
        </c:dLbls>
        <c:marker val="1"/>
        <c:smooth val="0"/>
        <c:axId val="128626528"/>
        <c:axId val="128627088"/>
      </c:lineChart>
      <c:catAx>
        <c:axId val="12862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34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128627088"/>
        <c:crosses val="autoZero"/>
        <c:auto val="1"/>
        <c:lblAlgn val="ctr"/>
        <c:lblOffset val="100"/>
        <c:noMultiLvlLbl val="0"/>
      </c:catAx>
      <c:valAx>
        <c:axId val="12862708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128626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noFill/>
    <a:ln>
      <a:noFill/>
    </a:ln>
    <a:effectLst/>
  </c:spPr>
  <c:txPr>
    <a:bodyPr/>
    <a:lstStyle/>
    <a:p>
      <a:pPr>
        <a:defRPr/>
      </a:pPr>
      <a:endParaRPr lang="es-C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533363986436008E-2"/>
          <c:y val="0.14042553191489363"/>
          <c:w val="0.88270264574592405"/>
          <c:h val="0.58783524399875553"/>
        </c:manualLayout>
      </c:layout>
      <c:barChart>
        <c:barDir val="col"/>
        <c:grouping val="clustered"/>
        <c:varyColors val="0"/>
        <c:ser>
          <c:idx val="0"/>
          <c:order val="0"/>
          <c:tx>
            <c:strRef>
              <c:f>'[Estadísticas IVM, 12jul17(16222).xlsx]Tasa de ocupación'!$B$4</c:f>
              <c:strCache>
                <c:ptCount val="1"/>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50000"/>
                        <a:lumOff val="50000"/>
                      </a:schemeClr>
                    </a:solidFill>
                    <a:latin typeface="+mn-lt"/>
                    <a:ea typeface="+mn-ea"/>
                    <a:cs typeface="+mn-cs"/>
                  </a:defRPr>
                </a:pPr>
                <a:endParaRPr lang="es-C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'[Estadísticas IVM, 12jul17(16222).xlsx]Tasa de ocupación'!$A$5:$A$6</c:f>
              <c:strCache>
                <c:ptCount val="2"/>
                <c:pt idx="0">
                  <c:v>Hombres</c:v>
                </c:pt>
                <c:pt idx="1">
                  <c:v>Mujeres</c:v>
                </c:pt>
              </c:strCache>
            </c:strRef>
          </c:cat>
          <c:val>
            <c:numRef>
              <c:f>'[Estadísticas IVM, 12jul17(16222).xlsx]Tasa de ocupación'!$B$5:$B$6</c:f>
              <c:numCache>
                <c:formatCode>0.0%</c:formatCode>
                <c:ptCount val="2"/>
                <c:pt idx="0">
                  <c:v>0.65600000000000003</c:v>
                </c:pt>
                <c:pt idx="1">
                  <c:v>0.38500000000000001</c:v>
                </c:pt>
              </c:numCache>
            </c:numRef>
          </c:val>
          <c:extLst xmlns:c16r2="http://schemas.microsoft.com/office/drawing/2015/06/chart">
            <c:ext xmlns:c16="http://schemas.microsoft.com/office/drawing/2014/chart" uri="{C3380CC4-5D6E-409C-BE32-E72D297353CC}">
              <c16:uniqueId val="{00000000-EE33-4C51-9DCD-0CF97FBB93B7}"/>
            </c:ext>
          </c:extLst>
        </c:ser>
        <c:dLbls>
          <c:dLblPos val="outEnd"/>
          <c:showLegendKey val="0"/>
          <c:showVal val="1"/>
          <c:showCatName val="0"/>
          <c:showSerName val="0"/>
          <c:showPercent val="0"/>
          <c:showBubbleSize val="0"/>
        </c:dLbls>
        <c:gapWidth val="100"/>
        <c:overlap val="-24"/>
        <c:axId val="128632688"/>
        <c:axId val="128633808"/>
      </c:barChart>
      <c:catAx>
        <c:axId val="128632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50000"/>
                    <a:lumOff val="50000"/>
                  </a:schemeClr>
                </a:solidFill>
                <a:latin typeface="+mn-lt"/>
                <a:ea typeface="+mn-ea"/>
                <a:cs typeface="+mn-cs"/>
              </a:defRPr>
            </a:pPr>
            <a:endParaRPr lang="es-CR"/>
          </a:p>
        </c:txPr>
        <c:crossAx val="128633808"/>
        <c:crosses val="autoZero"/>
        <c:auto val="1"/>
        <c:lblAlgn val="ctr"/>
        <c:lblOffset val="100"/>
        <c:noMultiLvlLbl val="0"/>
      </c:catAx>
      <c:valAx>
        <c:axId val="12863380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s-CR"/>
          </a:p>
        </c:txPr>
        <c:crossAx val="128632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R" sz="1100" b="1"/>
              <a:t>Tasas de desempleo y subempleo. III Trimestre 2016.</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R"/>
        </a:p>
      </c:txPr>
    </c:title>
    <c:autoTitleDeleted val="0"/>
    <c:plotArea>
      <c:layout>
        <c:manualLayout>
          <c:layoutTarget val="inner"/>
          <c:xMode val="edge"/>
          <c:yMode val="edge"/>
          <c:x val="9.5408237431859486E-2"/>
          <c:y val="0.11171258547613509"/>
          <c:w val="0.72476212134133067"/>
          <c:h val="0.63741568161461881"/>
        </c:manualLayout>
      </c:layout>
      <c:barChart>
        <c:barDir val="col"/>
        <c:grouping val="clustered"/>
        <c:varyColors val="0"/>
        <c:ser>
          <c:idx val="0"/>
          <c:order val="0"/>
          <c:tx>
            <c:strRef>
              <c:f>'[Estadísticas IVM, 12jul17(16222).xlsx]Tasa de desempleo'!$A$3</c:f>
              <c:strCache>
                <c:ptCount val="1"/>
                <c:pt idx="0">
                  <c:v>Hombres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'[Estadísticas IVM, 12jul17(16222).xlsx]Tasa de desempleo'!$B$2:$C$2</c:f>
              <c:strCache>
                <c:ptCount val="2"/>
                <c:pt idx="0">
                  <c:v>Desempleo</c:v>
                </c:pt>
                <c:pt idx="1">
                  <c:v>Subempleo</c:v>
                </c:pt>
              </c:strCache>
            </c:strRef>
          </c:cat>
          <c:val>
            <c:numRef>
              <c:f>'[Estadísticas IVM, 12jul17(16222).xlsx]Tasa de desempleo'!$B$3:$C$3</c:f>
              <c:numCache>
                <c:formatCode>0.0%</c:formatCode>
                <c:ptCount val="2"/>
                <c:pt idx="0">
                  <c:v>8.4000000000000005E-2</c:v>
                </c:pt>
                <c:pt idx="1">
                  <c:v>7.5999999999999998E-2</c:v>
                </c:pt>
              </c:numCache>
            </c:numRef>
          </c:val>
          <c:extLst xmlns:c16r2="http://schemas.microsoft.com/office/drawing/2015/06/chart">
            <c:ext xmlns:c16="http://schemas.microsoft.com/office/drawing/2014/chart" uri="{C3380CC4-5D6E-409C-BE32-E72D297353CC}">
              <c16:uniqueId val="{00000000-FEF2-46E8-8FB6-72C9D728C9C7}"/>
            </c:ext>
          </c:extLst>
        </c:ser>
        <c:ser>
          <c:idx val="1"/>
          <c:order val="1"/>
          <c:tx>
            <c:strRef>
              <c:f>'[Estadísticas IVM, 12jul17(16222).xlsx]Tasa de desempleo'!$A$4</c:f>
              <c:strCache>
                <c:ptCount val="1"/>
                <c:pt idx="0">
                  <c:v>Mujeres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'[Estadísticas IVM, 12jul17(16222).xlsx]Tasa de desempleo'!$B$2:$C$2</c:f>
              <c:strCache>
                <c:ptCount val="2"/>
                <c:pt idx="0">
                  <c:v>Desempleo</c:v>
                </c:pt>
                <c:pt idx="1">
                  <c:v>Subempleo</c:v>
                </c:pt>
              </c:strCache>
            </c:strRef>
          </c:cat>
          <c:val>
            <c:numRef>
              <c:f>'[Estadísticas IVM, 12jul17(16222).xlsx]Tasa de desempleo'!$B$4:$C$4</c:f>
              <c:numCache>
                <c:formatCode>0.0%</c:formatCode>
                <c:ptCount val="2"/>
                <c:pt idx="0">
                  <c:v>0.11899999999999999</c:v>
                </c:pt>
                <c:pt idx="1">
                  <c:v>0.114</c:v>
                </c:pt>
              </c:numCache>
            </c:numRef>
          </c:val>
          <c:extLst xmlns:c16r2="http://schemas.microsoft.com/office/drawing/2015/06/chart">
            <c:ext xmlns:c16="http://schemas.microsoft.com/office/drawing/2014/chart" uri="{C3380CC4-5D6E-409C-BE32-E72D297353CC}">
              <c16:uniqueId val="{00000001-FEF2-46E8-8FB6-72C9D728C9C7}"/>
            </c:ext>
          </c:extLst>
        </c:ser>
        <c:dLbls>
          <c:dLblPos val="outEnd"/>
          <c:showLegendKey val="0"/>
          <c:showVal val="1"/>
          <c:showCatName val="0"/>
          <c:showSerName val="0"/>
          <c:showPercent val="0"/>
          <c:showBubbleSize val="0"/>
        </c:dLbls>
        <c:gapWidth val="219"/>
        <c:overlap val="-27"/>
        <c:axId val="128628208"/>
        <c:axId val="128633248"/>
      </c:barChart>
      <c:catAx>
        <c:axId val="128628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128633248"/>
        <c:crosses val="autoZero"/>
        <c:auto val="1"/>
        <c:lblAlgn val="ctr"/>
        <c:lblOffset val="100"/>
        <c:noMultiLvlLbl val="0"/>
      </c:catAx>
      <c:valAx>
        <c:axId val="1286332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12862820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noFill/>
    <a:ln>
      <a:noFill/>
    </a:ln>
    <a:effectLst/>
  </c:spPr>
  <c:txPr>
    <a:bodyPr/>
    <a:lstStyle/>
    <a:p>
      <a:pPr>
        <a:defRPr/>
      </a:pPr>
      <a:endParaRPr lang="es-CR"/>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a:t>Relación porcentual del ingreso bruto de mujeres con respecto al de los hombres según posición en el empleo. 2010-2015.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R"/>
        </a:p>
      </c:txPr>
    </c:title>
    <c:autoTitleDeleted val="0"/>
    <c:plotArea>
      <c:layout>
        <c:manualLayout>
          <c:layoutTarget val="inner"/>
          <c:xMode val="edge"/>
          <c:yMode val="edge"/>
          <c:x val="6.0092962313360122E-2"/>
          <c:y val="0.22824074074074074"/>
          <c:w val="0.74822720619638183"/>
          <c:h val="0.55845654709827941"/>
        </c:manualLayout>
      </c:layout>
      <c:barChart>
        <c:barDir val="col"/>
        <c:grouping val="clustered"/>
        <c:varyColors val="0"/>
        <c:ser>
          <c:idx val="0"/>
          <c:order val="0"/>
          <c:tx>
            <c:strRef>
              <c:f>'[Estadísticas IVM, 12jul17(16222).xlsx]Brecha salarial'!$B$6</c:f>
              <c:strCache>
                <c:ptCount val="1"/>
                <c:pt idx="0">
                  <c:v>Independientes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'[Estadísticas IVM, 12jul17(16222).xlsx]Brecha salarial'!$A$7:$A$12</c:f>
              <c:numCache>
                <c:formatCode>General</c:formatCode>
                <c:ptCount val="6"/>
                <c:pt idx="0">
                  <c:v>2010</c:v>
                </c:pt>
                <c:pt idx="1">
                  <c:v>2011</c:v>
                </c:pt>
                <c:pt idx="2">
                  <c:v>2012</c:v>
                </c:pt>
                <c:pt idx="3">
                  <c:v>2013</c:v>
                </c:pt>
                <c:pt idx="4">
                  <c:v>2014</c:v>
                </c:pt>
                <c:pt idx="5">
                  <c:v>2015</c:v>
                </c:pt>
              </c:numCache>
            </c:numRef>
          </c:cat>
          <c:val>
            <c:numRef>
              <c:f>'[Estadísticas IVM, 12jul17(16222).xlsx]Brecha salarial'!$B$7:$B$12</c:f>
              <c:numCache>
                <c:formatCode>0.0%</c:formatCode>
                <c:ptCount val="6"/>
                <c:pt idx="0">
                  <c:v>0.57399999999999995</c:v>
                </c:pt>
                <c:pt idx="1">
                  <c:v>0.52300000000000002</c:v>
                </c:pt>
                <c:pt idx="2">
                  <c:v>0.56599999999999995</c:v>
                </c:pt>
                <c:pt idx="3">
                  <c:v>0.52300000000000002</c:v>
                </c:pt>
                <c:pt idx="4">
                  <c:v>0.56100000000000005</c:v>
                </c:pt>
                <c:pt idx="5">
                  <c:v>0.52100000000000002</c:v>
                </c:pt>
              </c:numCache>
            </c:numRef>
          </c:val>
          <c:extLst xmlns:c16r2="http://schemas.microsoft.com/office/drawing/2015/06/chart">
            <c:ext xmlns:c16="http://schemas.microsoft.com/office/drawing/2014/chart" uri="{C3380CC4-5D6E-409C-BE32-E72D297353CC}">
              <c16:uniqueId val="{00000000-CFD5-480F-B406-504C6A0B28F3}"/>
            </c:ext>
          </c:extLst>
        </c:ser>
        <c:ser>
          <c:idx val="1"/>
          <c:order val="1"/>
          <c:tx>
            <c:strRef>
              <c:f>'[Estadísticas IVM, 12jul17(16222).xlsx]Brecha salarial'!$C$6</c:f>
              <c:strCache>
                <c:ptCount val="1"/>
                <c:pt idx="0">
                  <c:v>Asalariadas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'[Estadísticas IVM, 12jul17(16222).xlsx]Brecha salarial'!$A$7:$A$12</c:f>
              <c:numCache>
                <c:formatCode>General</c:formatCode>
                <c:ptCount val="6"/>
                <c:pt idx="0">
                  <c:v>2010</c:v>
                </c:pt>
                <c:pt idx="1">
                  <c:v>2011</c:v>
                </c:pt>
                <c:pt idx="2">
                  <c:v>2012</c:v>
                </c:pt>
                <c:pt idx="3">
                  <c:v>2013</c:v>
                </c:pt>
                <c:pt idx="4">
                  <c:v>2014</c:v>
                </c:pt>
                <c:pt idx="5">
                  <c:v>2015</c:v>
                </c:pt>
              </c:numCache>
            </c:numRef>
          </c:cat>
          <c:val>
            <c:numRef>
              <c:f>'[Estadísticas IVM, 12jul17(16222).xlsx]Brecha salarial'!$C$7:$C$12</c:f>
              <c:numCache>
                <c:formatCode>0.0%</c:formatCode>
                <c:ptCount val="6"/>
                <c:pt idx="0">
                  <c:v>0.94</c:v>
                </c:pt>
                <c:pt idx="1">
                  <c:v>0.96399999999999997</c:v>
                </c:pt>
                <c:pt idx="2">
                  <c:v>0.92500000000000004</c:v>
                </c:pt>
                <c:pt idx="3">
                  <c:v>0.996</c:v>
                </c:pt>
                <c:pt idx="4">
                  <c:v>0.95799999999999996</c:v>
                </c:pt>
                <c:pt idx="5">
                  <c:v>0.93700000000000006</c:v>
                </c:pt>
              </c:numCache>
            </c:numRef>
          </c:val>
          <c:extLst xmlns:c16r2="http://schemas.microsoft.com/office/drawing/2015/06/chart">
            <c:ext xmlns:c16="http://schemas.microsoft.com/office/drawing/2014/chart" uri="{C3380CC4-5D6E-409C-BE32-E72D297353CC}">
              <c16:uniqueId val="{00000001-CFD5-480F-B406-504C6A0B28F3}"/>
            </c:ext>
          </c:extLst>
        </c:ser>
        <c:dLbls>
          <c:dLblPos val="outEnd"/>
          <c:showLegendKey val="0"/>
          <c:showVal val="1"/>
          <c:showCatName val="0"/>
          <c:showSerName val="0"/>
          <c:showPercent val="0"/>
          <c:showBubbleSize val="0"/>
        </c:dLbls>
        <c:gapWidth val="219"/>
        <c:overlap val="-27"/>
        <c:axId val="245722272"/>
        <c:axId val="245722832"/>
      </c:barChart>
      <c:catAx>
        <c:axId val="245722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245722832"/>
        <c:crosses val="autoZero"/>
        <c:auto val="1"/>
        <c:lblAlgn val="ctr"/>
        <c:lblOffset val="100"/>
        <c:noMultiLvlLbl val="0"/>
      </c:catAx>
      <c:valAx>
        <c:axId val="2457228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245722272"/>
        <c:crosses val="autoZero"/>
        <c:crossBetween val="between"/>
      </c:valAx>
      <c:spPr>
        <a:noFill/>
        <a:ln>
          <a:noFill/>
        </a:ln>
        <a:effectLst/>
      </c:spPr>
    </c:plotArea>
    <c:legend>
      <c:legendPos val="r"/>
      <c:layout>
        <c:manualLayout>
          <c:xMode val="edge"/>
          <c:yMode val="edge"/>
          <c:x val="0.83979649463248374"/>
          <c:y val="0.47197867454068243"/>
          <c:w val="0.14756527471980693"/>
          <c:h val="0.1781259842519685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noFill/>
    <a:ln>
      <a:noFill/>
    </a:ln>
    <a:effectLst/>
  </c:spPr>
  <c:txPr>
    <a:bodyPr/>
    <a:lstStyle/>
    <a:p>
      <a:pPr>
        <a:defRPr/>
      </a:pPr>
      <a:endParaRPr lang="es-CR"/>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9773865072421502E-2"/>
          <c:y val="8.7085334104587242E-2"/>
          <c:w val="0.93713971517449213"/>
          <c:h val="0.72162543087515296"/>
        </c:manualLayout>
      </c:layout>
      <c:bar3DChart>
        <c:barDir val="col"/>
        <c:grouping val="stacked"/>
        <c:varyColors val="0"/>
        <c:ser>
          <c:idx val="0"/>
          <c:order val="0"/>
          <c:tx>
            <c:strRef>
              <c:f>Hoja1!$B$1</c:f>
              <c:strCache>
                <c:ptCount val="1"/>
                <c:pt idx="0">
                  <c:v>Mujeres</c:v>
                </c:pt>
              </c:strCache>
            </c:strRef>
          </c:tx>
          <c:spPr>
            <a:solidFill>
              <a:schemeClr val="accent1"/>
            </a:solidFill>
            <a:ln>
              <a:noFill/>
            </a:ln>
            <a:effectLst/>
            <a:sp3d/>
          </c:spPr>
          <c:invertIfNegative val="0"/>
          <c:dLbls>
            <c:dLbl>
              <c:idx val="0"/>
              <c:layout>
                <c:manualLayout>
                  <c:x val="0"/>
                  <c:y val="-1.1224130643578056E-2"/>
                </c:manualLayout>
              </c:layout>
              <c:tx>
                <c:rich>
                  <a:bodyPr/>
                  <a:lstStyle/>
                  <a:p>
                    <a:r>
                      <a:rPr lang="en-US" dirty="0"/>
                      <a:t>5740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6CE5-416A-B83F-A17CED20BB64}"/>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Hoja1!$A$2:$A$5</c:f>
              <c:numCache>
                <c:formatCode>General</c:formatCode>
                <c:ptCount val="4"/>
                <c:pt idx="0">
                  <c:v>47.49</c:v>
                </c:pt>
                <c:pt idx="1">
                  <c:v>52.51</c:v>
                </c:pt>
              </c:numCache>
            </c:numRef>
          </c:cat>
          <c:val>
            <c:numRef>
              <c:f>Hoja1!$B$2:$B$5</c:f>
              <c:numCache>
                <c:formatCode>General</c:formatCode>
                <c:ptCount val="4"/>
                <c:pt idx="0">
                  <c:v>47.49</c:v>
                </c:pt>
              </c:numCache>
            </c:numRef>
          </c:val>
          <c:extLst xmlns:c16r2="http://schemas.microsoft.com/office/drawing/2015/06/chart">
            <c:ext xmlns:c16="http://schemas.microsoft.com/office/drawing/2014/chart" uri="{C3380CC4-5D6E-409C-BE32-E72D297353CC}">
              <c16:uniqueId val="{00000001-6CE5-416A-B83F-A17CED20BB64}"/>
            </c:ext>
          </c:extLst>
        </c:ser>
        <c:ser>
          <c:idx val="1"/>
          <c:order val="1"/>
          <c:tx>
            <c:strRef>
              <c:f>Hoja1!$C$1</c:f>
              <c:strCache>
                <c:ptCount val="1"/>
                <c:pt idx="0">
                  <c:v>Hombres</c:v>
                </c:pt>
              </c:strCache>
            </c:strRef>
          </c:tx>
          <c:spPr>
            <a:solidFill>
              <a:schemeClr val="accent2"/>
            </a:solidFill>
            <a:ln>
              <a:noFill/>
            </a:ln>
            <a:effectLst/>
            <a:sp3d/>
          </c:spPr>
          <c:invertIfNegative val="0"/>
          <c:dLbls>
            <c:dLbl>
              <c:idx val="1"/>
              <c:tx>
                <c:rich>
                  <a:bodyPr/>
                  <a:lstStyle/>
                  <a:p>
                    <a:r>
                      <a:rPr lang="en-US" dirty="0"/>
                      <a:t>6346</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6CE5-416A-B83F-A17CED20BB64}"/>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Hoja1!$A$2:$A$5</c:f>
              <c:numCache>
                <c:formatCode>General</c:formatCode>
                <c:ptCount val="4"/>
                <c:pt idx="0">
                  <c:v>47.49</c:v>
                </c:pt>
                <c:pt idx="1">
                  <c:v>52.51</c:v>
                </c:pt>
              </c:numCache>
            </c:numRef>
          </c:cat>
          <c:val>
            <c:numRef>
              <c:f>Hoja1!$C$2:$C$5</c:f>
              <c:numCache>
                <c:formatCode>General</c:formatCode>
                <c:ptCount val="4"/>
                <c:pt idx="1">
                  <c:v>52.51</c:v>
                </c:pt>
              </c:numCache>
            </c:numRef>
          </c:val>
          <c:extLst xmlns:c16r2="http://schemas.microsoft.com/office/drawing/2015/06/chart">
            <c:ext xmlns:c16="http://schemas.microsoft.com/office/drawing/2014/chart" uri="{C3380CC4-5D6E-409C-BE32-E72D297353CC}">
              <c16:uniqueId val="{00000003-6CE5-416A-B83F-A17CED20BB64}"/>
            </c:ext>
          </c:extLst>
        </c:ser>
        <c:dLbls>
          <c:showLegendKey val="0"/>
          <c:showVal val="1"/>
          <c:showCatName val="0"/>
          <c:showSerName val="0"/>
          <c:showPercent val="0"/>
          <c:showBubbleSize val="0"/>
        </c:dLbls>
        <c:gapWidth val="150"/>
        <c:shape val="box"/>
        <c:axId val="245725632"/>
        <c:axId val="245726192"/>
        <c:axId val="0"/>
      </c:bar3DChart>
      <c:catAx>
        <c:axId val="2457256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R"/>
          </a:p>
        </c:txPr>
        <c:crossAx val="245726192"/>
        <c:crosses val="autoZero"/>
        <c:auto val="1"/>
        <c:lblAlgn val="ctr"/>
        <c:lblOffset val="100"/>
        <c:noMultiLvlLbl val="0"/>
      </c:catAx>
      <c:valAx>
        <c:axId val="245726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R"/>
          </a:p>
        </c:txPr>
        <c:crossAx val="245725632"/>
        <c:crosses val="autoZero"/>
        <c:crossBetween val="between"/>
      </c:valAx>
      <c:spPr>
        <a:noFill/>
        <a:ln>
          <a:noFill/>
        </a:ln>
        <a:effectLst/>
      </c:spPr>
    </c:plotArea>
    <c:legend>
      <c:legendPos val="b"/>
      <c:layout>
        <c:manualLayout>
          <c:xMode val="edge"/>
          <c:yMode val="edge"/>
          <c:x val="0.41121913580246922"/>
          <c:y val="0.91451719777647322"/>
          <c:w val="0.21114744643164163"/>
          <c:h val="7.614820614033031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noFill/>
    <a:ln>
      <a:noFill/>
    </a:ln>
    <a:effectLst/>
  </c:spPr>
  <c:txPr>
    <a:bodyPr/>
    <a:lstStyle/>
    <a:p>
      <a:pPr>
        <a:defRPr/>
      </a:pPr>
      <a:endParaRPr lang="es-C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a:t>Condición</a:t>
            </a:r>
            <a:r>
              <a:rPr lang="en-US" dirty="0"/>
              <a:t> de </a:t>
            </a:r>
            <a:r>
              <a:rPr lang="en-US" dirty="0" err="1"/>
              <a:t>aseguramiento</a:t>
            </a:r>
            <a:r>
              <a:rPr lang="en-US" dirty="0"/>
              <a:t> para personas </a:t>
            </a:r>
            <a:r>
              <a:rPr lang="en-US" dirty="0" err="1"/>
              <a:t>ocupadas</a:t>
            </a:r>
            <a:r>
              <a:rPr lang="en-US" dirty="0"/>
              <a:t>, III </a:t>
            </a:r>
            <a:r>
              <a:rPr lang="en-US" dirty="0" err="1"/>
              <a:t>Trimestre</a:t>
            </a:r>
            <a:r>
              <a:rPr lang="en-US" dirty="0"/>
              <a:t> 2016</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R"/>
        </a:p>
      </c:txPr>
    </c:title>
    <c:autoTitleDeleted val="0"/>
    <c:plotArea>
      <c:layout>
        <c:manualLayout>
          <c:layoutTarget val="inner"/>
          <c:xMode val="edge"/>
          <c:yMode val="edge"/>
          <c:x val="8.3386568159093441E-2"/>
          <c:y val="0.20576959282766505"/>
          <c:w val="0.88650160144807755"/>
          <c:h val="0.67851602347213946"/>
        </c:manualLayout>
      </c:layout>
      <c:barChart>
        <c:barDir val="col"/>
        <c:grouping val="clustered"/>
        <c:varyColors val="0"/>
        <c:ser>
          <c:idx val="0"/>
          <c:order val="0"/>
          <c:tx>
            <c:strRef>
              <c:f>'[Estadísticas requeridas PILAR RAMOS INEC.xlsx]Aseguramiento'!$A$8</c:f>
              <c:strCache>
                <c:ptCount val="1"/>
                <c:pt idx="0">
                  <c:v>No tiene seguro por trabajo</c:v>
                </c:pt>
              </c:strCache>
            </c:strRef>
          </c:tx>
          <c:spPr>
            <a:solidFill>
              <a:schemeClr val="accent1"/>
            </a:solidFill>
            <a:ln>
              <a:noFill/>
            </a:ln>
            <a:effectLst/>
          </c:spPr>
          <c:invertIfNegative val="0"/>
          <c:dLbls>
            <c:dLbl>
              <c:idx val="1"/>
              <c:layout>
                <c:manualLayout>
                  <c:x val="0"/>
                  <c:y val="8.4656084656084662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2BA4-4870-B0DF-33A1382605AE}"/>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'[Estadísticas requeridas PILAR RAMOS INEC.xlsx]Aseguramiento'!$B$7:$C$7</c:f>
              <c:strCache>
                <c:ptCount val="2"/>
                <c:pt idx="0">
                  <c:v>Mujeres</c:v>
                </c:pt>
                <c:pt idx="1">
                  <c:v>Hombres</c:v>
                </c:pt>
              </c:strCache>
            </c:strRef>
          </c:cat>
          <c:val>
            <c:numRef>
              <c:f>'[Estadísticas requeridas PILAR RAMOS INEC.xlsx]Aseguramiento'!$B$8:$C$8</c:f>
              <c:numCache>
                <c:formatCode>0.00%</c:formatCode>
                <c:ptCount val="2"/>
                <c:pt idx="0">
                  <c:v>0.34379999999999999</c:v>
                </c:pt>
                <c:pt idx="1">
                  <c:v>0.24010000000000001</c:v>
                </c:pt>
              </c:numCache>
            </c:numRef>
          </c:val>
          <c:extLst xmlns:c16r2="http://schemas.microsoft.com/office/drawing/2015/06/chart">
            <c:ext xmlns:c16="http://schemas.microsoft.com/office/drawing/2014/chart" uri="{C3380CC4-5D6E-409C-BE32-E72D297353CC}">
              <c16:uniqueId val="{00000001-2BA4-4870-B0DF-33A1382605AE}"/>
            </c:ext>
          </c:extLst>
        </c:ser>
        <c:ser>
          <c:idx val="1"/>
          <c:order val="1"/>
          <c:tx>
            <c:strRef>
              <c:f>'[Estadísticas requeridas PILAR RAMOS INEC.xlsx]Aseguramiento'!$A$9</c:f>
              <c:strCache>
                <c:ptCount val="1"/>
                <c:pt idx="0">
                  <c:v>Tiene seguro por trabajo</c:v>
                </c:pt>
              </c:strCache>
            </c:strRef>
          </c:tx>
          <c:spPr>
            <a:solidFill>
              <a:schemeClr val="accent2"/>
            </a:solidFill>
            <a:ln>
              <a:noFill/>
            </a:ln>
            <a:effectLst/>
          </c:spPr>
          <c:invertIfNegative val="0"/>
          <c:dLbls>
            <c:dLbl>
              <c:idx val="1"/>
              <c:layout>
                <c:manualLayout>
                  <c:x val="0"/>
                  <c:y val="-1.2698412698412698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2BA4-4870-B0DF-33A1382605AE}"/>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'[Estadísticas requeridas PILAR RAMOS INEC.xlsx]Aseguramiento'!$B$7:$C$7</c:f>
              <c:strCache>
                <c:ptCount val="2"/>
                <c:pt idx="0">
                  <c:v>Mujeres</c:v>
                </c:pt>
                <c:pt idx="1">
                  <c:v>Hombres</c:v>
                </c:pt>
              </c:strCache>
            </c:strRef>
          </c:cat>
          <c:val>
            <c:numRef>
              <c:f>'[Estadísticas requeridas PILAR RAMOS INEC.xlsx]Aseguramiento'!$B$9:$C$9</c:f>
              <c:numCache>
                <c:formatCode>0.00%</c:formatCode>
                <c:ptCount val="2"/>
                <c:pt idx="0">
                  <c:v>0.65620000000000001</c:v>
                </c:pt>
                <c:pt idx="1">
                  <c:v>0.75990000000000002</c:v>
                </c:pt>
              </c:numCache>
            </c:numRef>
          </c:val>
          <c:extLst xmlns:c16r2="http://schemas.microsoft.com/office/drawing/2015/06/chart">
            <c:ext xmlns:c16="http://schemas.microsoft.com/office/drawing/2014/chart" uri="{C3380CC4-5D6E-409C-BE32-E72D297353CC}">
              <c16:uniqueId val="{00000003-2BA4-4870-B0DF-33A1382605AE}"/>
            </c:ext>
          </c:extLst>
        </c:ser>
        <c:dLbls>
          <c:dLblPos val="outEnd"/>
          <c:showLegendKey val="0"/>
          <c:showVal val="1"/>
          <c:showCatName val="0"/>
          <c:showSerName val="0"/>
          <c:showPercent val="0"/>
          <c:showBubbleSize val="0"/>
        </c:dLbls>
        <c:gapWidth val="219"/>
        <c:overlap val="-27"/>
        <c:axId val="245728992"/>
        <c:axId val="249416896"/>
      </c:barChart>
      <c:catAx>
        <c:axId val="245728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249416896"/>
        <c:crosses val="autoZero"/>
        <c:auto val="1"/>
        <c:lblAlgn val="ctr"/>
        <c:lblOffset val="100"/>
        <c:noMultiLvlLbl val="0"/>
      </c:catAx>
      <c:valAx>
        <c:axId val="24941689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crossAx val="245728992"/>
        <c:crosses val="autoZero"/>
        <c:crossBetween val="between"/>
      </c:valAx>
      <c:spPr>
        <a:noFill/>
        <a:ln>
          <a:noFill/>
        </a:ln>
        <a:effectLst/>
      </c:spPr>
    </c:plotArea>
    <c:legend>
      <c:legendPos val="b"/>
      <c:layout>
        <c:manualLayout>
          <c:xMode val="edge"/>
          <c:yMode val="edge"/>
          <c:x val="0.19515125013209914"/>
          <c:y val="0.94588631566189607"/>
          <c:w val="0.54517214889402532"/>
          <c:h val="5.411368433810384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noFill/>
    <a:ln>
      <a:noFill/>
    </a:ln>
    <a:effectLst/>
  </c:spPr>
  <c:txPr>
    <a:bodyPr/>
    <a:lstStyle/>
    <a:p>
      <a:pPr>
        <a:defRPr/>
      </a:pPr>
      <a:endParaRPr lang="es-C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A21943-8773-40B7-97BC-EEAD0BF245E0}"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s-ES"/>
        </a:p>
      </dgm:t>
    </dgm:pt>
    <dgm:pt modelId="{7259C1D4-1215-4B0C-8B2B-55E16C01EA9F}" type="pres">
      <dgm:prSet presAssocID="{C2A21943-8773-40B7-97BC-EEAD0BF245E0}" presName="composite" presStyleCnt="0">
        <dgm:presLayoutVars>
          <dgm:chMax val="1"/>
          <dgm:dir/>
          <dgm:resizeHandles val="exact"/>
        </dgm:presLayoutVars>
      </dgm:prSet>
      <dgm:spPr/>
      <dgm:t>
        <a:bodyPr/>
        <a:lstStyle/>
        <a:p>
          <a:endParaRPr lang="es-CR"/>
        </a:p>
      </dgm:t>
    </dgm:pt>
    <dgm:pt modelId="{3A10E190-42C9-4818-B4D0-AC25657507BD}" type="pres">
      <dgm:prSet presAssocID="{C2A21943-8773-40B7-97BC-EEAD0BF245E0}" presName="radial" presStyleCnt="0">
        <dgm:presLayoutVars>
          <dgm:animLvl val="ctr"/>
        </dgm:presLayoutVars>
      </dgm:prSet>
      <dgm:spPr/>
    </dgm:pt>
  </dgm:ptLst>
  <dgm:cxnLst>
    <dgm:cxn modelId="{309B8BD1-DE68-44E3-BCA3-A0233E21FAD8}" type="presOf" srcId="{C2A21943-8773-40B7-97BC-EEAD0BF245E0}" destId="{7259C1D4-1215-4B0C-8B2B-55E16C01EA9F}" srcOrd="0" destOrd="0" presId="urn:microsoft.com/office/officeart/2005/8/layout/radial3"/>
    <dgm:cxn modelId="{DB82FAA9-691C-4435-8FDD-F523188B7B00}" type="presParOf" srcId="{7259C1D4-1215-4B0C-8B2B-55E16C01EA9F}" destId="{3A10E190-42C9-4818-B4D0-AC25657507BD}" srcOrd="0"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C8C8EDA-230B-4F98-B71A-9BE4EEBAC65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R"/>
        </a:p>
      </dgm:t>
    </dgm:pt>
    <dgm:pt modelId="{5F46CF4B-DD3C-42AD-A8E0-BA5FBA079133}">
      <dgm:prSet custT="1"/>
      <dgm:spPr/>
      <dgm:t>
        <a:bodyPr/>
        <a:lstStyle/>
        <a:p>
          <a:pPr defTabSz="666750" rtl="0">
            <a:lnSpc>
              <a:spcPct val="90000"/>
            </a:lnSpc>
            <a:spcBef>
              <a:spcPct val="0"/>
            </a:spcBef>
            <a:spcAft>
              <a:spcPct val="35000"/>
            </a:spcAft>
          </a:pPr>
          <a:r>
            <a:rPr lang="es-CR" sz="2400" dirty="0"/>
            <a:t>Integrar criterios de diversidad, territorialidad, los nuevos contribuyentes de difícil captación, con el fin de aumentar la cobertura con medidas diferenciadas.</a:t>
          </a:r>
        </a:p>
      </dgm:t>
    </dgm:pt>
    <dgm:pt modelId="{9A831D80-D6F7-4DE4-ADBD-BA8A1D4F8562}" type="parTrans" cxnId="{414CBA2A-E458-4BFF-B214-B9B14948509E}">
      <dgm:prSet/>
      <dgm:spPr/>
      <dgm:t>
        <a:bodyPr/>
        <a:lstStyle/>
        <a:p>
          <a:endParaRPr lang="es-CR"/>
        </a:p>
      </dgm:t>
    </dgm:pt>
    <dgm:pt modelId="{624F1DAA-2356-43E4-BF86-D97536FD7355}" type="sibTrans" cxnId="{414CBA2A-E458-4BFF-B214-B9B14948509E}">
      <dgm:prSet/>
      <dgm:spPr/>
      <dgm:t>
        <a:bodyPr/>
        <a:lstStyle/>
        <a:p>
          <a:endParaRPr lang="es-CR"/>
        </a:p>
      </dgm:t>
    </dgm:pt>
    <dgm:pt modelId="{C7D29460-47A6-4AB0-940A-3B0760D09F72}">
      <dgm:prSet custT="1"/>
      <dgm:spPr/>
      <dgm:t>
        <a:bodyPr/>
        <a:lstStyle/>
        <a:p>
          <a:pPr defTabSz="666750" rtl="0">
            <a:lnSpc>
              <a:spcPct val="90000"/>
            </a:lnSpc>
            <a:spcBef>
              <a:spcPct val="0"/>
            </a:spcBef>
            <a:spcAft>
              <a:spcPct val="35000"/>
            </a:spcAft>
          </a:pPr>
          <a:r>
            <a:rPr lang="es-CR" sz="2800" dirty="0"/>
            <a:t>Es necesario el diseño de Políticas Sociales Universales que integren relaciones igualitarias en todos los ámbitos a fin de propiciar mejores condiciones de vida para las mujeres y la sociedad en general. </a:t>
          </a:r>
          <a:endParaRPr lang="es-CR" sz="2400" dirty="0"/>
        </a:p>
      </dgm:t>
    </dgm:pt>
    <dgm:pt modelId="{9B72268D-5E4A-4467-89D3-6F5A391C2DC0}" type="parTrans" cxnId="{66A3A6F0-A13F-4B56-9122-A4C862759FEF}">
      <dgm:prSet/>
      <dgm:spPr/>
      <dgm:t>
        <a:bodyPr/>
        <a:lstStyle/>
        <a:p>
          <a:endParaRPr lang="es-ES"/>
        </a:p>
      </dgm:t>
    </dgm:pt>
    <dgm:pt modelId="{B6C03105-5BB1-4A36-A1FA-3B0DB37AF43D}" type="sibTrans" cxnId="{66A3A6F0-A13F-4B56-9122-A4C862759FEF}">
      <dgm:prSet/>
      <dgm:spPr/>
      <dgm:t>
        <a:bodyPr/>
        <a:lstStyle/>
        <a:p>
          <a:endParaRPr lang="es-ES"/>
        </a:p>
      </dgm:t>
    </dgm:pt>
    <dgm:pt modelId="{021FC818-CC48-4C08-BD9B-D73675E28A20}" type="pres">
      <dgm:prSet presAssocID="{AC8C8EDA-230B-4F98-B71A-9BE4EEBAC65D}" presName="linear" presStyleCnt="0">
        <dgm:presLayoutVars>
          <dgm:animLvl val="lvl"/>
          <dgm:resizeHandles val="exact"/>
        </dgm:presLayoutVars>
      </dgm:prSet>
      <dgm:spPr/>
      <dgm:t>
        <a:bodyPr/>
        <a:lstStyle/>
        <a:p>
          <a:endParaRPr lang="es-CR"/>
        </a:p>
      </dgm:t>
    </dgm:pt>
    <dgm:pt modelId="{A5F4046C-A6B4-4D3C-9F62-CF4A07B5D939}" type="pres">
      <dgm:prSet presAssocID="{5F46CF4B-DD3C-42AD-A8E0-BA5FBA079133}" presName="parentText" presStyleLbl="node1" presStyleIdx="0" presStyleCnt="2" custScaleY="131046" custLinFactY="-18010" custLinFactNeighborY="-100000">
        <dgm:presLayoutVars>
          <dgm:chMax val="0"/>
          <dgm:bulletEnabled val="1"/>
        </dgm:presLayoutVars>
      </dgm:prSet>
      <dgm:spPr/>
      <dgm:t>
        <a:bodyPr/>
        <a:lstStyle/>
        <a:p>
          <a:endParaRPr lang="es-CR"/>
        </a:p>
      </dgm:t>
    </dgm:pt>
    <dgm:pt modelId="{4439E6CD-2535-4655-9D7C-5A1865D69752}" type="pres">
      <dgm:prSet presAssocID="{624F1DAA-2356-43E4-BF86-D97536FD7355}" presName="spacer" presStyleCnt="0"/>
      <dgm:spPr/>
    </dgm:pt>
    <dgm:pt modelId="{4C19B8A9-09B2-4BFA-AB75-8F8B035315DF}" type="pres">
      <dgm:prSet presAssocID="{C7D29460-47A6-4AB0-940A-3B0760D09F72}" presName="parentText" presStyleLbl="node1" presStyleIdx="1" presStyleCnt="2">
        <dgm:presLayoutVars>
          <dgm:chMax val="0"/>
          <dgm:bulletEnabled val="1"/>
        </dgm:presLayoutVars>
      </dgm:prSet>
      <dgm:spPr/>
      <dgm:t>
        <a:bodyPr/>
        <a:lstStyle/>
        <a:p>
          <a:endParaRPr lang="es-CR"/>
        </a:p>
      </dgm:t>
    </dgm:pt>
  </dgm:ptLst>
  <dgm:cxnLst>
    <dgm:cxn modelId="{62F5197C-D87B-4C5D-8FCD-27D993D802EC}" type="presOf" srcId="{AC8C8EDA-230B-4F98-B71A-9BE4EEBAC65D}" destId="{021FC818-CC48-4C08-BD9B-D73675E28A20}" srcOrd="0" destOrd="0" presId="urn:microsoft.com/office/officeart/2005/8/layout/vList2"/>
    <dgm:cxn modelId="{414CBA2A-E458-4BFF-B214-B9B14948509E}" srcId="{AC8C8EDA-230B-4F98-B71A-9BE4EEBAC65D}" destId="{5F46CF4B-DD3C-42AD-A8E0-BA5FBA079133}" srcOrd="0" destOrd="0" parTransId="{9A831D80-D6F7-4DE4-ADBD-BA8A1D4F8562}" sibTransId="{624F1DAA-2356-43E4-BF86-D97536FD7355}"/>
    <dgm:cxn modelId="{66A3A6F0-A13F-4B56-9122-A4C862759FEF}" srcId="{AC8C8EDA-230B-4F98-B71A-9BE4EEBAC65D}" destId="{C7D29460-47A6-4AB0-940A-3B0760D09F72}" srcOrd="1" destOrd="0" parTransId="{9B72268D-5E4A-4467-89D3-6F5A391C2DC0}" sibTransId="{B6C03105-5BB1-4A36-A1FA-3B0DB37AF43D}"/>
    <dgm:cxn modelId="{159F087B-BC30-410E-A060-31C7077A6E54}" type="presOf" srcId="{C7D29460-47A6-4AB0-940A-3B0760D09F72}" destId="{4C19B8A9-09B2-4BFA-AB75-8F8B035315DF}" srcOrd="0" destOrd="0" presId="urn:microsoft.com/office/officeart/2005/8/layout/vList2"/>
    <dgm:cxn modelId="{2CD7ABBE-556C-43A6-9858-BEF51045234B}" type="presOf" srcId="{5F46CF4B-DD3C-42AD-A8E0-BA5FBA079133}" destId="{A5F4046C-A6B4-4D3C-9F62-CF4A07B5D939}" srcOrd="0" destOrd="0" presId="urn:microsoft.com/office/officeart/2005/8/layout/vList2"/>
    <dgm:cxn modelId="{B3A1A949-6183-419F-93A8-C57689341A5A}" type="presParOf" srcId="{021FC818-CC48-4C08-BD9B-D73675E28A20}" destId="{A5F4046C-A6B4-4D3C-9F62-CF4A07B5D939}" srcOrd="0" destOrd="0" presId="urn:microsoft.com/office/officeart/2005/8/layout/vList2"/>
    <dgm:cxn modelId="{2BDE24AE-13EE-4F6B-B38B-35BC874FC11F}" type="presParOf" srcId="{021FC818-CC48-4C08-BD9B-D73675E28A20}" destId="{4439E6CD-2535-4655-9D7C-5A1865D69752}" srcOrd="1" destOrd="0" presId="urn:microsoft.com/office/officeart/2005/8/layout/vList2"/>
    <dgm:cxn modelId="{F0129A87-CBF2-4D69-90F6-6A9A5D63BFFC}" type="presParOf" srcId="{021FC818-CC48-4C08-BD9B-D73675E28A20}" destId="{4C19B8A9-09B2-4BFA-AB75-8F8B035315D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A7574D-DA19-4034-8A92-D36D01A011BC}"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es-CR"/>
        </a:p>
      </dgm:t>
    </dgm:pt>
    <dgm:pt modelId="{80CFF510-DB5B-4622-B38A-947C349197B3}">
      <dgm:prSet phldrT="[Texto]" custT="1"/>
      <dgm:spPr/>
      <dgm:t>
        <a:bodyPr/>
        <a:lstStyle/>
        <a:p>
          <a:r>
            <a:rPr lang="es-ES" sz="1500" dirty="0"/>
            <a:t>Reconocer que los regímenes de jubilación requieren actualizaciones </a:t>
          </a:r>
          <a:endParaRPr lang="es-CR" sz="1500" dirty="0"/>
        </a:p>
      </dgm:t>
    </dgm:pt>
    <dgm:pt modelId="{9EF2516A-67A0-4833-84BE-3ED35A6D4F28}" type="parTrans" cxnId="{1470231B-1F3E-425F-B6C2-ECE56F95E052}">
      <dgm:prSet/>
      <dgm:spPr/>
      <dgm:t>
        <a:bodyPr/>
        <a:lstStyle/>
        <a:p>
          <a:endParaRPr lang="es-CR"/>
        </a:p>
      </dgm:t>
    </dgm:pt>
    <dgm:pt modelId="{73710311-8FAF-415C-844D-C8E23FB6CCF6}" type="sibTrans" cxnId="{1470231B-1F3E-425F-B6C2-ECE56F95E052}">
      <dgm:prSet/>
      <dgm:spPr/>
      <dgm:t>
        <a:bodyPr/>
        <a:lstStyle/>
        <a:p>
          <a:endParaRPr lang="es-CR"/>
        </a:p>
      </dgm:t>
    </dgm:pt>
    <dgm:pt modelId="{22F64518-44EB-43D5-881A-EE43963C96D0}">
      <dgm:prSet phldrT="[Texto]" custT="1"/>
      <dgm:spPr/>
      <dgm:t>
        <a:bodyPr/>
        <a:lstStyle/>
        <a:p>
          <a:r>
            <a:rPr lang="es-ES" sz="1500" dirty="0"/>
            <a:t>Visión integral: medidas paramétricas y no paramétricas  (escenario Administración Eficiente con perspectiva de género)</a:t>
          </a:r>
          <a:endParaRPr lang="es-CR" sz="1500" dirty="0"/>
        </a:p>
      </dgm:t>
    </dgm:pt>
    <dgm:pt modelId="{F7E0B5FE-3B38-42FD-81AD-5E54B24CB0C4}" type="sibTrans" cxnId="{1A339D65-BCEE-4FCA-B689-F4E10576A70D}">
      <dgm:prSet/>
      <dgm:spPr/>
      <dgm:t>
        <a:bodyPr/>
        <a:lstStyle/>
        <a:p>
          <a:endParaRPr lang="es-CR"/>
        </a:p>
      </dgm:t>
    </dgm:pt>
    <dgm:pt modelId="{474AA87C-2731-414A-AA63-8668F6249EEE}" type="parTrans" cxnId="{1A339D65-BCEE-4FCA-B689-F4E10576A70D}">
      <dgm:prSet/>
      <dgm:spPr/>
      <dgm:t>
        <a:bodyPr/>
        <a:lstStyle/>
        <a:p>
          <a:endParaRPr lang="es-CR"/>
        </a:p>
      </dgm:t>
    </dgm:pt>
    <dgm:pt modelId="{B066B49C-34F2-49E8-8EEB-C348DBBC9B38}">
      <dgm:prSet phldrT="[Texto]" custT="1"/>
      <dgm:spPr/>
      <dgm:t>
        <a:bodyPr/>
        <a:lstStyle/>
        <a:p>
          <a:r>
            <a:rPr lang="es-ES" sz="1500" dirty="0"/>
            <a:t>Previsiones para la Sostenibilidad Financiera de los Regímenes en largo plazo (a 40 años)</a:t>
          </a:r>
          <a:endParaRPr lang="es-CR" sz="1500" dirty="0"/>
        </a:p>
      </dgm:t>
    </dgm:pt>
    <dgm:pt modelId="{0F8AC22E-BD7A-4988-A5E2-EADF37F558FC}" type="sibTrans" cxnId="{750C4797-FFD8-460E-881B-7FE5E66D8272}">
      <dgm:prSet/>
      <dgm:spPr/>
      <dgm:t>
        <a:bodyPr/>
        <a:lstStyle/>
        <a:p>
          <a:endParaRPr lang="es-CR"/>
        </a:p>
      </dgm:t>
    </dgm:pt>
    <dgm:pt modelId="{6EE8CE40-9583-4AEE-B8A7-2C25F4E4C521}" type="parTrans" cxnId="{750C4797-FFD8-460E-881B-7FE5E66D8272}">
      <dgm:prSet/>
      <dgm:spPr/>
      <dgm:t>
        <a:bodyPr/>
        <a:lstStyle/>
        <a:p>
          <a:endParaRPr lang="es-CR"/>
        </a:p>
      </dgm:t>
    </dgm:pt>
    <dgm:pt modelId="{EDFAA44B-F0C8-4A83-B1AD-CE9ED9E55232}">
      <dgm:prSet phldrT="[Texto]" custT="1"/>
      <dgm:spPr/>
      <dgm:t>
        <a:bodyPr/>
        <a:lstStyle/>
        <a:p>
          <a:r>
            <a:rPr lang="es-ES" sz="1500" dirty="0"/>
            <a:t> medidas basadas en la proporcionalidad, escalonadas,</a:t>
          </a:r>
        </a:p>
        <a:p>
          <a:r>
            <a:rPr lang="es-ES" sz="1500" dirty="0"/>
            <a:t> progresivas y graduales</a:t>
          </a:r>
          <a:endParaRPr lang="es-CR" sz="1500" dirty="0"/>
        </a:p>
      </dgm:t>
    </dgm:pt>
    <dgm:pt modelId="{AB63DBD9-29B6-4C44-B68D-72E4F674FDE4}" type="sibTrans" cxnId="{4D236D02-04D0-4843-BFA3-C10C155F8775}">
      <dgm:prSet/>
      <dgm:spPr/>
      <dgm:t>
        <a:bodyPr/>
        <a:lstStyle/>
        <a:p>
          <a:endParaRPr lang="es-CR"/>
        </a:p>
      </dgm:t>
    </dgm:pt>
    <dgm:pt modelId="{5177CE0E-9421-4FC3-89AE-E37FBFE7D8AD}" type="parTrans" cxnId="{4D236D02-04D0-4843-BFA3-C10C155F8775}">
      <dgm:prSet/>
      <dgm:spPr/>
      <dgm:t>
        <a:bodyPr/>
        <a:lstStyle/>
        <a:p>
          <a:endParaRPr lang="es-CR"/>
        </a:p>
      </dgm:t>
    </dgm:pt>
    <dgm:pt modelId="{F8C99FD1-F33D-48CD-8B5B-FEAC0CEBBFBA}" type="pres">
      <dgm:prSet presAssocID="{A0A7574D-DA19-4034-8A92-D36D01A011BC}" presName="Name0" presStyleCnt="0">
        <dgm:presLayoutVars>
          <dgm:dir/>
          <dgm:resizeHandles val="exact"/>
        </dgm:presLayoutVars>
      </dgm:prSet>
      <dgm:spPr/>
      <dgm:t>
        <a:bodyPr/>
        <a:lstStyle/>
        <a:p>
          <a:endParaRPr lang="es-CR"/>
        </a:p>
      </dgm:t>
    </dgm:pt>
    <dgm:pt modelId="{3AE73D59-FB47-41D7-8ED6-5EB3A997E044}" type="pres">
      <dgm:prSet presAssocID="{A0A7574D-DA19-4034-8A92-D36D01A011BC}" presName="cycle" presStyleCnt="0"/>
      <dgm:spPr/>
    </dgm:pt>
    <dgm:pt modelId="{7CE46635-5649-433C-8E35-200966FAC2DB}" type="pres">
      <dgm:prSet presAssocID="{80CFF510-DB5B-4622-B38A-947C349197B3}" presName="nodeFirstNode" presStyleLbl="node1" presStyleIdx="0" presStyleCnt="4">
        <dgm:presLayoutVars>
          <dgm:bulletEnabled val="1"/>
        </dgm:presLayoutVars>
      </dgm:prSet>
      <dgm:spPr/>
      <dgm:t>
        <a:bodyPr/>
        <a:lstStyle/>
        <a:p>
          <a:endParaRPr lang="es-CR"/>
        </a:p>
      </dgm:t>
    </dgm:pt>
    <dgm:pt modelId="{63EC50D5-83B0-4DC7-9B89-C8FDA1DDEF80}" type="pres">
      <dgm:prSet presAssocID="{73710311-8FAF-415C-844D-C8E23FB6CCF6}" presName="sibTransFirstNode" presStyleLbl="bgShp" presStyleIdx="0" presStyleCnt="1"/>
      <dgm:spPr/>
      <dgm:t>
        <a:bodyPr/>
        <a:lstStyle/>
        <a:p>
          <a:endParaRPr lang="es-CR"/>
        </a:p>
      </dgm:t>
    </dgm:pt>
    <dgm:pt modelId="{AB73F255-BA4E-4B90-95D8-B9537C774C03}" type="pres">
      <dgm:prSet presAssocID="{EDFAA44B-F0C8-4A83-B1AD-CE9ED9E55232}" presName="nodeFollowingNodes" presStyleLbl="node1" presStyleIdx="1" presStyleCnt="4" custScaleX="110361">
        <dgm:presLayoutVars>
          <dgm:bulletEnabled val="1"/>
        </dgm:presLayoutVars>
      </dgm:prSet>
      <dgm:spPr/>
      <dgm:t>
        <a:bodyPr/>
        <a:lstStyle/>
        <a:p>
          <a:endParaRPr lang="es-CR"/>
        </a:p>
      </dgm:t>
    </dgm:pt>
    <dgm:pt modelId="{DCBA312A-FA89-430A-8048-FF3BA48E0FB5}" type="pres">
      <dgm:prSet presAssocID="{B066B49C-34F2-49E8-8EEB-C348DBBC9B38}" presName="nodeFollowingNodes" presStyleLbl="node1" presStyleIdx="2" presStyleCnt="4">
        <dgm:presLayoutVars>
          <dgm:bulletEnabled val="1"/>
        </dgm:presLayoutVars>
      </dgm:prSet>
      <dgm:spPr/>
      <dgm:t>
        <a:bodyPr/>
        <a:lstStyle/>
        <a:p>
          <a:endParaRPr lang="es-CR"/>
        </a:p>
      </dgm:t>
    </dgm:pt>
    <dgm:pt modelId="{4F9DE4F7-C3D2-4BB3-A33E-E634052504FA}" type="pres">
      <dgm:prSet presAssocID="{22F64518-44EB-43D5-881A-EE43963C96D0}" presName="nodeFollowingNodes" presStyleLbl="node1" presStyleIdx="3" presStyleCnt="4">
        <dgm:presLayoutVars>
          <dgm:bulletEnabled val="1"/>
        </dgm:presLayoutVars>
      </dgm:prSet>
      <dgm:spPr/>
      <dgm:t>
        <a:bodyPr/>
        <a:lstStyle/>
        <a:p>
          <a:endParaRPr lang="es-CR"/>
        </a:p>
      </dgm:t>
    </dgm:pt>
  </dgm:ptLst>
  <dgm:cxnLst>
    <dgm:cxn modelId="{9AF83ACB-EC72-47FD-ABC4-72C4F45A1232}" type="presOf" srcId="{B066B49C-34F2-49E8-8EEB-C348DBBC9B38}" destId="{DCBA312A-FA89-430A-8048-FF3BA48E0FB5}" srcOrd="0" destOrd="0" presId="urn:microsoft.com/office/officeart/2005/8/layout/cycle3"/>
    <dgm:cxn modelId="{750C4797-FFD8-460E-881B-7FE5E66D8272}" srcId="{A0A7574D-DA19-4034-8A92-D36D01A011BC}" destId="{B066B49C-34F2-49E8-8EEB-C348DBBC9B38}" srcOrd="2" destOrd="0" parTransId="{6EE8CE40-9583-4AEE-B8A7-2C25F4E4C521}" sibTransId="{0F8AC22E-BD7A-4988-A5E2-EADF37F558FC}"/>
    <dgm:cxn modelId="{8BFD2547-3D1C-46B6-A218-DE875F09B8CA}" type="presOf" srcId="{A0A7574D-DA19-4034-8A92-D36D01A011BC}" destId="{F8C99FD1-F33D-48CD-8B5B-FEAC0CEBBFBA}" srcOrd="0" destOrd="0" presId="urn:microsoft.com/office/officeart/2005/8/layout/cycle3"/>
    <dgm:cxn modelId="{6AD2CD0A-AF01-4BE6-B498-9D332F234D74}" type="presOf" srcId="{EDFAA44B-F0C8-4A83-B1AD-CE9ED9E55232}" destId="{AB73F255-BA4E-4B90-95D8-B9537C774C03}" srcOrd="0" destOrd="0" presId="urn:microsoft.com/office/officeart/2005/8/layout/cycle3"/>
    <dgm:cxn modelId="{5382904E-FD85-417F-A67B-9FD65BA91941}" type="presOf" srcId="{22F64518-44EB-43D5-881A-EE43963C96D0}" destId="{4F9DE4F7-C3D2-4BB3-A33E-E634052504FA}" srcOrd="0" destOrd="0" presId="urn:microsoft.com/office/officeart/2005/8/layout/cycle3"/>
    <dgm:cxn modelId="{1470231B-1F3E-425F-B6C2-ECE56F95E052}" srcId="{A0A7574D-DA19-4034-8A92-D36D01A011BC}" destId="{80CFF510-DB5B-4622-B38A-947C349197B3}" srcOrd="0" destOrd="0" parTransId="{9EF2516A-67A0-4833-84BE-3ED35A6D4F28}" sibTransId="{73710311-8FAF-415C-844D-C8E23FB6CCF6}"/>
    <dgm:cxn modelId="{1A339D65-BCEE-4FCA-B689-F4E10576A70D}" srcId="{A0A7574D-DA19-4034-8A92-D36D01A011BC}" destId="{22F64518-44EB-43D5-881A-EE43963C96D0}" srcOrd="3" destOrd="0" parTransId="{474AA87C-2731-414A-AA63-8668F6249EEE}" sibTransId="{F7E0B5FE-3B38-42FD-81AD-5E54B24CB0C4}"/>
    <dgm:cxn modelId="{4D236D02-04D0-4843-BFA3-C10C155F8775}" srcId="{A0A7574D-DA19-4034-8A92-D36D01A011BC}" destId="{EDFAA44B-F0C8-4A83-B1AD-CE9ED9E55232}" srcOrd="1" destOrd="0" parTransId="{5177CE0E-9421-4FC3-89AE-E37FBFE7D8AD}" sibTransId="{AB63DBD9-29B6-4C44-B68D-72E4F674FDE4}"/>
    <dgm:cxn modelId="{33816BFD-E3C6-4F57-828C-AE76BD13EAF3}" type="presOf" srcId="{73710311-8FAF-415C-844D-C8E23FB6CCF6}" destId="{63EC50D5-83B0-4DC7-9B89-C8FDA1DDEF80}" srcOrd="0" destOrd="0" presId="urn:microsoft.com/office/officeart/2005/8/layout/cycle3"/>
    <dgm:cxn modelId="{99000C47-5580-45C1-8C86-77DCBC809619}" type="presOf" srcId="{80CFF510-DB5B-4622-B38A-947C349197B3}" destId="{7CE46635-5649-433C-8E35-200966FAC2DB}" srcOrd="0" destOrd="0" presId="urn:microsoft.com/office/officeart/2005/8/layout/cycle3"/>
    <dgm:cxn modelId="{BCD4D9C2-DAEF-4018-9966-5722F2F98EC5}" type="presParOf" srcId="{F8C99FD1-F33D-48CD-8B5B-FEAC0CEBBFBA}" destId="{3AE73D59-FB47-41D7-8ED6-5EB3A997E044}" srcOrd="0" destOrd="0" presId="urn:microsoft.com/office/officeart/2005/8/layout/cycle3"/>
    <dgm:cxn modelId="{E730E56D-15D1-4618-A24E-D8DE92A6465A}" type="presParOf" srcId="{3AE73D59-FB47-41D7-8ED6-5EB3A997E044}" destId="{7CE46635-5649-433C-8E35-200966FAC2DB}" srcOrd="0" destOrd="0" presId="urn:microsoft.com/office/officeart/2005/8/layout/cycle3"/>
    <dgm:cxn modelId="{47755D13-ACCC-41E3-86D4-3E7053CF9708}" type="presParOf" srcId="{3AE73D59-FB47-41D7-8ED6-5EB3A997E044}" destId="{63EC50D5-83B0-4DC7-9B89-C8FDA1DDEF80}" srcOrd="1" destOrd="0" presId="urn:microsoft.com/office/officeart/2005/8/layout/cycle3"/>
    <dgm:cxn modelId="{A51E2027-D8D7-40A7-985C-87D86A02199A}" type="presParOf" srcId="{3AE73D59-FB47-41D7-8ED6-5EB3A997E044}" destId="{AB73F255-BA4E-4B90-95D8-B9537C774C03}" srcOrd="2" destOrd="0" presId="urn:microsoft.com/office/officeart/2005/8/layout/cycle3"/>
    <dgm:cxn modelId="{606FACCE-C572-48CF-B61F-91BAF241CF31}" type="presParOf" srcId="{3AE73D59-FB47-41D7-8ED6-5EB3A997E044}" destId="{DCBA312A-FA89-430A-8048-FF3BA48E0FB5}" srcOrd="3" destOrd="0" presId="urn:microsoft.com/office/officeart/2005/8/layout/cycle3"/>
    <dgm:cxn modelId="{230436C9-1869-469F-9C93-55D383D9CD3B}" type="presParOf" srcId="{3AE73D59-FB47-41D7-8ED6-5EB3A997E044}" destId="{4F9DE4F7-C3D2-4BB3-A33E-E634052504FA}" srcOrd="4" destOrd="0" presId="urn:microsoft.com/office/officeart/2005/8/layout/cycle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47C97B-DBAB-45F3-A622-BB5F560BD21A}"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es-CR"/>
        </a:p>
      </dgm:t>
    </dgm:pt>
    <dgm:pt modelId="{5F07C7D2-F07E-4C1A-9323-1721D507F6FC}">
      <dgm:prSet/>
      <dgm:spPr/>
      <dgm:t>
        <a:bodyPr/>
        <a:lstStyle/>
        <a:p>
          <a:pPr rtl="0"/>
          <a:r>
            <a:rPr lang="es-CR" dirty="0"/>
            <a:t>En el contexto de A.L., Costa Rica establece una serie de medidas que fortalecen el sistema solidario de pensiones, a diferencia de las reformas de otros países como Chile, México, Bolivia, Perú, Colombia, que apostaron por Sistemas de Capitalización Individual, pasando de principios solidarios a una visión en que cada persona vela por su propio futuro.</a:t>
          </a:r>
        </a:p>
      </dgm:t>
    </dgm:pt>
    <dgm:pt modelId="{DF87604A-5B4E-4DB7-B473-469E3F1DB401}" type="parTrans" cxnId="{3BA2F065-3142-48FE-A780-8AE6194479E7}">
      <dgm:prSet/>
      <dgm:spPr/>
      <dgm:t>
        <a:bodyPr/>
        <a:lstStyle/>
        <a:p>
          <a:endParaRPr lang="es-CR"/>
        </a:p>
      </dgm:t>
    </dgm:pt>
    <dgm:pt modelId="{1B10AD9C-6DE5-43C4-BBD1-D9A1C63FDBFE}" type="sibTrans" cxnId="{3BA2F065-3142-48FE-A780-8AE6194479E7}">
      <dgm:prSet/>
      <dgm:spPr/>
      <dgm:t>
        <a:bodyPr/>
        <a:lstStyle/>
        <a:p>
          <a:endParaRPr lang="es-CR"/>
        </a:p>
      </dgm:t>
    </dgm:pt>
    <dgm:pt modelId="{DE9414EB-AD56-49A7-B7DE-A5469EC09A22}" type="pres">
      <dgm:prSet presAssocID="{FF47C97B-DBAB-45F3-A622-BB5F560BD21A}" presName="linear" presStyleCnt="0">
        <dgm:presLayoutVars>
          <dgm:animLvl val="lvl"/>
          <dgm:resizeHandles val="exact"/>
        </dgm:presLayoutVars>
      </dgm:prSet>
      <dgm:spPr/>
      <dgm:t>
        <a:bodyPr/>
        <a:lstStyle/>
        <a:p>
          <a:endParaRPr lang="es-CR"/>
        </a:p>
      </dgm:t>
    </dgm:pt>
    <dgm:pt modelId="{A0BFFD76-7516-4FE0-BE95-FE0466B283F7}" type="pres">
      <dgm:prSet presAssocID="{5F07C7D2-F07E-4C1A-9323-1721D507F6FC}" presName="parentText" presStyleLbl="node1" presStyleIdx="0" presStyleCnt="1">
        <dgm:presLayoutVars>
          <dgm:chMax val="0"/>
          <dgm:bulletEnabled val="1"/>
        </dgm:presLayoutVars>
      </dgm:prSet>
      <dgm:spPr/>
      <dgm:t>
        <a:bodyPr/>
        <a:lstStyle/>
        <a:p>
          <a:endParaRPr lang="es-CR"/>
        </a:p>
      </dgm:t>
    </dgm:pt>
  </dgm:ptLst>
  <dgm:cxnLst>
    <dgm:cxn modelId="{3BA2F065-3142-48FE-A780-8AE6194479E7}" srcId="{FF47C97B-DBAB-45F3-A622-BB5F560BD21A}" destId="{5F07C7D2-F07E-4C1A-9323-1721D507F6FC}" srcOrd="0" destOrd="0" parTransId="{DF87604A-5B4E-4DB7-B473-469E3F1DB401}" sibTransId="{1B10AD9C-6DE5-43C4-BBD1-D9A1C63FDBFE}"/>
    <dgm:cxn modelId="{649A0EEF-16CB-4C87-9139-AC95FFDFEDD8}" type="presOf" srcId="{FF47C97B-DBAB-45F3-A622-BB5F560BD21A}" destId="{DE9414EB-AD56-49A7-B7DE-A5469EC09A22}" srcOrd="0" destOrd="0" presId="urn:microsoft.com/office/officeart/2005/8/layout/vList2"/>
    <dgm:cxn modelId="{26AE7082-7A4F-4468-AC39-742B1E1E17B6}" type="presOf" srcId="{5F07C7D2-F07E-4C1A-9323-1721D507F6FC}" destId="{A0BFFD76-7516-4FE0-BE95-FE0466B283F7}" srcOrd="0" destOrd="0" presId="urn:microsoft.com/office/officeart/2005/8/layout/vList2"/>
    <dgm:cxn modelId="{9B974D96-17B2-4AD9-AD96-A6003104DC45}" type="presParOf" srcId="{DE9414EB-AD56-49A7-B7DE-A5469EC09A22}" destId="{A0BFFD76-7516-4FE0-BE95-FE0466B283F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838C6C-2DD9-4610-9563-377960FA9DF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ES"/>
        </a:p>
      </dgm:t>
    </dgm:pt>
    <dgm:pt modelId="{846FE74A-4358-43CA-9E9E-BC55CEB2C205}">
      <dgm:prSet phldrT="[Texto]"/>
      <dgm:spPr/>
      <dgm:t>
        <a:bodyPr/>
        <a:lstStyle/>
        <a:p>
          <a:r>
            <a:rPr lang="es-ES" dirty="0"/>
            <a:t>MARCO DERECHOS HUMANOS</a:t>
          </a:r>
        </a:p>
      </dgm:t>
    </dgm:pt>
    <dgm:pt modelId="{457B4F41-2270-4E9D-836D-49BEAF6954FE}" type="parTrans" cxnId="{53514949-A500-4982-B6D9-EF262D7C939E}">
      <dgm:prSet/>
      <dgm:spPr/>
      <dgm:t>
        <a:bodyPr/>
        <a:lstStyle/>
        <a:p>
          <a:endParaRPr lang="es-ES"/>
        </a:p>
      </dgm:t>
    </dgm:pt>
    <dgm:pt modelId="{4145AF63-07BD-45D8-A152-BADA88FA85D4}" type="sibTrans" cxnId="{53514949-A500-4982-B6D9-EF262D7C939E}">
      <dgm:prSet/>
      <dgm:spPr/>
      <dgm:t>
        <a:bodyPr/>
        <a:lstStyle/>
        <a:p>
          <a:endParaRPr lang="es-ES"/>
        </a:p>
      </dgm:t>
    </dgm:pt>
    <dgm:pt modelId="{B61BB07E-39A0-4D9F-BA24-8A5383930EBC}">
      <dgm:prSet phldrT="[Texto]" custT="1"/>
      <dgm:spPr/>
      <dgm:t>
        <a:bodyPr/>
        <a:lstStyle/>
        <a:p>
          <a:r>
            <a:rPr lang="es-ES" sz="1400" dirty="0"/>
            <a:t>UNIVERSALIDAD</a:t>
          </a:r>
        </a:p>
        <a:p>
          <a:r>
            <a:rPr lang="es-ES" sz="1400" dirty="0"/>
            <a:t>OBLIGATORIEDAD</a:t>
          </a:r>
        </a:p>
        <a:p>
          <a:r>
            <a:rPr lang="es-ES" sz="1400" dirty="0"/>
            <a:t>SOLIDARIDAD </a:t>
          </a:r>
        </a:p>
        <a:p>
          <a:r>
            <a:rPr lang="es-ES" sz="1400" dirty="0"/>
            <a:t>EQUIDAD</a:t>
          </a:r>
        </a:p>
        <a:p>
          <a:r>
            <a:rPr lang="es-ES" sz="1400" dirty="0"/>
            <a:t>SUFICIENCIA</a:t>
          </a:r>
        </a:p>
        <a:p>
          <a:r>
            <a:rPr lang="es-ES" sz="1400" dirty="0"/>
            <a:t>SUBSIDIARIDAD</a:t>
          </a:r>
        </a:p>
      </dgm:t>
    </dgm:pt>
    <dgm:pt modelId="{DED5051D-E4F2-483E-8383-B74750E2521A}" type="parTrans" cxnId="{DCE61F58-5D07-4DA6-94F7-AB534CAD4307}">
      <dgm:prSet/>
      <dgm:spPr/>
      <dgm:t>
        <a:bodyPr/>
        <a:lstStyle/>
        <a:p>
          <a:endParaRPr lang="es-ES"/>
        </a:p>
      </dgm:t>
    </dgm:pt>
    <dgm:pt modelId="{DF0634C9-86A2-41CF-97A3-208A34341611}" type="sibTrans" cxnId="{DCE61F58-5D07-4DA6-94F7-AB534CAD4307}">
      <dgm:prSet/>
      <dgm:spPr/>
      <dgm:t>
        <a:bodyPr/>
        <a:lstStyle/>
        <a:p>
          <a:endParaRPr lang="es-ES"/>
        </a:p>
      </dgm:t>
    </dgm:pt>
    <dgm:pt modelId="{92226A37-431C-4564-A0EC-1A7DFC81E309}">
      <dgm:prSet phldrT="[Texto]"/>
      <dgm:spPr/>
      <dgm:t>
        <a:bodyPr/>
        <a:lstStyle/>
        <a:p>
          <a:r>
            <a:rPr lang="es-ES" dirty="0"/>
            <a:t>ENFOQUE DE GÉNERO Y DE DIVERSIDAD</a:t>
          </a:r>
        </a:p>
      </dgm:t>
    </dgm:pt>
    <dgm:pt modelId="{9A539E41-46D9-4B5F-B695-259B06E3DABE}" type="parTrans" cxnId="{7CC7A5EB-2B95-48A8-8E8E-4DD313614C9E}">
      <dgm:prSet/>
      <dgm:spPr/>
      <dgm:t>
        <a:bodyPr/>
        <a:lstStyle/>
        <a:p>
          <a:endParaRPr lang="es-ES"/>
        </a:p>
      </dgm:t>
    </dgm:pt>
    <dgm:pt modelId="{8F5A0E5B-EF19-42C2-A79D-84914BA99FF3}" type="sibTrans" cxnId="{7CC7A5EB-2B95-48A8-8E8E-4DD313614C9E}">
      <dgm:prSet/>
      <dgm:spPr/>
      <dgm:t>
        <a:bodyPr/>
        <a:lstStyle/>
        <a:p>
          <a:endParaRPr lang="es-ES"/>
        </a:p>
      </dgm:t>
    </dgm:pt>
    <dgm:pt modelId="{FBBAF22F-7224-40EC-9AD1-BE8AC4FAEBC3}">
      <dgm:prSet phldrT="[Texto]"/>
      <dgm:spPr/>
      <dgm:t>
        <a:bodyPr/>
        <a:lstStyle/>
        <a:p>
          <a:r>
            <a:rPr lang="es-ES" dirty="0"/>
            <a:t>FORTALECIMIENTO DE LA DEMOCRACIA:  DIALOGO ENTRE ACTORES SOCIALES Y PRODUCTIVOS EN EL MARCO DEL PROGRAMA DE TRABAJO DECENTE</a:t>
          </a:r>
        </a:p>
      </dgm:t>
    </dgm:pt>
    <dgm:pt modelId="{7B2C3511-17C7-4A5B-8E63-855808FA2D9C}" type="parTrans" cxnId="{83E2F274-CBC7-46DB-A277-6FF42FF19C89}">
      <dgm:prSet/>
      <dgm:spPr/>
      <dgm:t>
        <a:bodyPr/>
        <a:lstStyle/>
        <a:p>
          <a:endParaRPr lang="es-ES"/>
        </a:p>
      </dgm:t>
    </dgm:pt>
    <dgm:pt modelId="{779CF8EB-F17F-4E15-9661-B702622B3A89}" type="sibTrans" cxnId="{83E2F274-CBC7-46DB-A277-6FF42FF19C89}">
      <dgm:prSet/>
      <dgm:spPr/>
      <dgm:t>
        <a:bodyPr/>
        <a:lstStyle/>
        <a:p>
          <a:endParaRPr lang="es-ES"/>
        </a:p>
      </dgm:t>
    </dgm:pt>
    <dgm:pt modelId="{92F282D0-E694-440E-BA86-8C669939EBAF}" type="pres">
      <dgm:prSet presAssocID="{85838C6C-2DD9-4610-9563-377960FA9DF1}" presName="cycle" presStyleCnt="0">
        <dgm:presLayoutVars>
          <dgm:dir/>
          <dgm:resizeHandles val="exact"/>
        </dgm:presLayoutVars>
      </dgm:prSet>
      <dgm:spPr/>
      <dgm:t>
        <a:bodyPr/>
        <a:lstStyle/>
        <a:p>
          <a:endParaRPr lang="es-CR"/>
        </a:p>
      </dgm:t>
    </dgm:pt>
    <dgm:pt modelId="{66C5AF24-4369-452B-BAB8-DBF4DCAC5BE4}" type="pres">
      <dgm:prSet presAssocID="{846FE74A-4358-43CA-9E9E-BC55CEB2C205}" presName="node" presStyleLbl="node1" presStyleIdx="0" presStyleCnt="4" custScaleX="142945" custScaleY="148079" custRadScaleRad="103226" custRadScaleInc="489">
        <dgm:presLayoutVars>
          <dgm:bulletEnabled val="1"/>
        </dgm:presLayoutVars>
      </dgm:prSet>
      <dgm:spPr/>
      <dgm:t>
        <a:bodyPr/>
        <a:lstStyle/>
        <a:p>
          <a:endParaRPr lang="es-CR"/>
        </a:p>
      </dgm:t>
    </dgm:pt>
    <dgm:pt modelId="{DB69A39D-662A-4C42-BACB-ED95BDBE80A5}" type="pres">
      <dgm:prSet presAssocID="{4145AF63-07BD-45D8-A152-BADA88FA85D4}" presName="sibTrans" presStyleLbl="sibTrans2D1" presStyleIdx="0" presStyleCnt="4"/>
      <dgm:spPr/>
      <dgm:t>
        <a:bodyPr/>
        <a:lstStyle/>
        <a:p>
          <a:endParaRPr lang="es-CR"/>
        </a:p>
      </dgm:t>
    </dgm:pt>
    <dgm:pt modelId="{FAD12F59-0D60-4BEE-A00D-7F5B084F06D2}" type="pres">
      <dgm:prSet presAssocID="{4145AF63-07BD-45D8-A152-BADA88FA85D4}" presName="connectorText" presStyleLbl="sibTrans2D1" presStyleIdx="0" presStyleCnt="4"/>
      <dgm:spPr/>
      <dgm:t>
        <a:bodyPr/>
        <a:lstStyle/>
        <a:p>
          <a:endParaRPr lang="es-CR"/>
        </a:p>
      </dgm:t>
    </dgm:pt>
    <dgm:pt modelId="{1FF6701C-0076-4A1E-AE18-F8C689F7E019}" type="pres">
      <dgm:prSet presAssocID="{B61BB07E-39A0-4D9F-BA24-8A5383930EBC}" presName="node" presStyleLbl="node1" presStyleIdx="1" presStyleCnt="4" custScaleX="153166" custScaleY="154063">
        <dgm:presLayoutVars>
          <dgm:bulletEnabled val="1"/>
        </dgm:presLayoutVars>
      </dgm:prSet>
      <dgm:spPr/>
      <dgm:t>
        <a:bodyPr/>
        <a:lstStyle/>
        <a:p>
          <a:endParaRPr lang="es-CR"/>
        </a:p>
      </dgm:t>
    </dgm:pt>
    <dgm:pt modelId="{171182C1-C70F-458D-BBC9-B2700A38BF45}" type="pres">
      <dgm:prSet presAssocID="{DF0634C9-86A2-41CF-97A3-208A34341611}" presName="sibTrans" presStyleLbl="sibTrans2D1" presStyleIdx="1" presStyleCnt="4"/>
      <dgm:spPr/>
      <dgm:t>
        <a:bodyPr/>
        <a:lstStyle/>
        <a:p>
          <a:endParaRPr lang="es-CR"/>
        </a:p>
      </dgm:t>
    </dgm:pt>
    <dgm:pt modelId="{189FB5B4-5085-447A-9D1A-B34928AB8571}" type="pres">
      <dgm:prSet presAssocID="{DF0634C9-86A2-41CF-97A3-208A34341611}" presName="connectorText" presStyleLbl="sibTrans2D1" presStyleIdx="1" presStyleCnt="4"/>
      <dgm:spPr/>
      <dgm:t>
        <a:bodyPr/>
        <a:lstStyle/>
        <a:p>
          <a:endParaRPr lang="es-CR"/>
        </a:p>
      </dgm:t>
    </dgm:pt>
    <dgm:pt modelId="{417B85FE-F21D-444C-A573-0C2B8A4E8EC1}" type="pres">
      <dgm:prSet presAssocID="{92226A37-431C-4564-A0EC-1A7DFC81E309}" presName="node" presStyleLbl="node1" presStyleIdx="2" presStyleCnt="4" custScaleX="144602" custScaleY="134344">
        <dgm:presLayoutVars>
          <dgm:bulletEnabled val="1"/>
        </dgm:presLayoutVars>
      </dgm:prSet>
      <dgm:spPr/>
      <dgm:t>
        <a:bodyPr/>
        <a:lstStyle/>
        <a:p>
          <a:endParaRPr lang="es-CR"/>
        </a:p>
      </dgm:t>
    </dgm:pt>
    <dgm:pt modelId="{1813C9E3-2F97-425A-BEB8-EBAD6B1D6EC6}" type="pres">
      <dgm:prSet presAssocID="{8F5A0E5B-EF19-42C2-A79D-84914BA99FF3}" presName="sibTrans" presStyleLbl="sibTrans2D1" presStyleIdx="2" presStyleCnt="4"/>
      <dgm:spPr/>
      <dgm:t>
        <a:bodyPr/>
        <a:lstStyle/>
        <a:p>
          <a:endParaRPr lang="es-CR"/>
        </a:p>
      </dgm:t>
    </dgm:pt>
    <dgm:pt modelId="{51B69B37-1930-413B-B0DF-6C3DDA571314}" type="pres">
      <dgm:prSet presAssocID="{8F5A0E5B-EF19-42C2-A79D-84914BA99FF3}" presName="connectorText" presStyleLbl="sibTrans2D1" presStyleIdx="2" presStyleCnt="4"/>
      <dgm:spPr/>
      <dgm:t>
        <a:bodyPr/>
        <a:lstStyle/>
        <a:p>
          <a:endParaRPr lang="es-CR"/>
        </a:p>
      </dgm:t>
    </dgm:pt>
    <dgm:pt modelId="{D2739529-18CE-4FEA-B359-C88DB2733225}" type="pres">
      <dgm:prSet presAssocID="{FBBAF22F-7224-40EC-9AD1-BE8AC4FAEBC3}" presName="node" presStyleLbl="node1" presStyleIdx="3" presStyleCnt="4" custScaleX="168640" custScaleY="143543">
        <dgm:presLayoutVars>
          <dgm:bulletEnabled val="1"/>
        </dgm:presLayoutVars>
      </dgm:prSet>
      <dgm:spPr/>
      <dgm:t>
        <a:bodyPr/>
        <a:lstStyle/>
        <a:p>
          <a:endParaRPr lang="es-CR"/>
        </a:p>
      </dgm:t>
    </dgm:pt>
    <dgm:pt modelId="{5067B998-2B89-4830-8FC7-42877CCA1E5C}" type="pres">
      <dgm:prSet presAssocID="{779CF8EB-F17F-4E15-9661-B702622B3A89}" presName="sibTrans" presStyleLbl="sibTrans2D1" presStyleIdx="3" presStyleCnt="4"/>
      <dgm:spPr/>
      <dgm:t>
        <a:bodyPr/>
        <a:lstStyle/>
        <a:p>
          <a:endParaRPr lang="es-CR"/>
        </a:p>
      </dgm:t>
    </dgm:pt>
    <dgm:pt modelId="{5F15FEA8-3F7C-42ED-9213-83E07DF0103D}" type="pres">
      <dgm:prSet presAssocID="{779CF8EB-F17F-4E15-9661-B702622B3A89}" presName="connectorText" presStyleLbl="sibTrans2D1" presStyleIdx="3" presStyleCnt="4"/>
      <dgm:spPr/>
      <dgm:t>
        <a:bodyPr/>
        <a:lstStyle/>
        <a:p>
          <a:endParaRPr lang="es-CR"/>
        </a:p>
      </dgm:t>
    </dgm:pt>
  </dgm:ptLst>
  <dgm:cxnLst>
    <dgm:cxn modelId="{32F67FE6-42BF-425C-B720-85BF7E1CF2E7}" type="presOf" srcId="{FBBAF22F-7224-40EC-9AD1-BE8AC4FAEBC3}" destId="{D2739529-18CE-4FEA-B359-C88DB2733225}" srcOrd="0" destOrd="0" presId="urn:microsoft.com/office/officeart/2005/8/layout/cycle2"/>
    <dgm:cxn modelId="{A7711112-933D-49D7-A030-15EE8303F64D}" type="presOf" srcId="{8F5A0E5B-EF19-42C2-A79D-84914BA99FF3}" destId="{1813C9E3-2F97-425A-BEB8-EBAD6B1D6EC6}" srcOrd="0" destOrd="0" presId="urn:microsoft.com/office/officeart/2005/8/layout/cycle2"/>
    <dgm:cxn modelId="{3E5D1803-7959-45F8-B8EE-6116949CFC53}" type="presOf" srcId="{4145AF63-07BD-45D8-A152-BADA88FA85D4}" destId="{FAD12F59-0D60-4BEE-A00D-7F5B084F06D2}" srcOrd="1" destOrd="0" presId="urn:microsoft.com/office/officeart/2005/8/layout/cycle2"/>
    <dgm:cxn modelId="{DCE61F58-5D07-4DA6-94F7-AB534CAD4307}" srcId="{85838C6C-2DD9-4610-9563-377960FA9DF1}" destId="{B61BB07E-39A0-4D9F-BA24-8A5383930EBC}" srcOrd="1" destOrd="0" parTransId="{DED5051D-E4F2-483E-8383-B74750E2521A}" sibTransId="{DF0634C9-86A2-41CF-97A3-208A34341611}"/>
    <dgm:cxn modelId="{83E2F274-CBC7-46DB-A277-6FF42FF19C89}" srcId="{85838C6C-2DD9-4610-9563-377960FA9DF1}" destId="{FBBAF22F-7224-40EC-9AD1-BE8AC4FAEBC3}" srcOrd="3" destOrd="0" parTransId="{7B2C3511-17C7-4A5B-8E63-855808FA2D9C}" sibTransId="{779CF8EB-F17F-4E15-9661-B702622B3A89}"/>
    <dgm:cxn modelId="{1C2EED04-EDD2-4FDC-AF1C-228CA5A08D10}" type="presOf" srcId="{846FE74A-4358-43CA-9E9E-BC55CEB2C205}" destId="{66C5AF24-4369-452B-BAB8-DBF4DCAC5BE4}" srcOrd="0" destOrd="0" presId="urn:microsoft.com/office/officeart/2005/8/layout/cycle2"/>
    <dgm:cxn modelId="{7CC7A5EB-2B95-48A8-8E8E-4DD313614C9E}" srcId="{85838C6C-2DD9-4610-9563-377960FA9DF1}" destId="{92226A37-431C-4564-A0EC-1A7DFC81E309}" srcOrd="2" destOrd="0" parTransId="{9A539E41-46D9-4B5F-B695-259B06E3DABE}" sibTransId="{8F5A0E5B-EF19-42C2-A79D-84914BA99FF3}"/>
    <dgm:cxn modelId="{4575AD0C-2D5B-4813-8671-B289B124B315}" type="presOf" srcId="{92226A37-431C-4564-A0EC-1A7DFC81E309}" destId="{417B85FE-F21D-444C-A573-0C2B8A4E8EC1}" srcOrd="0" destOrd="0" presId="urn:microsoft.com/office/officeart/2005/8/layout/cycle2"/>
    <dgm:cxn modelId="{53514949-A500-4982-B6D9-EF262D7C939E}" srcId="{85838C6C-2DD9-4610-9563-377960FA9DF1}" destId="{846FE74A-4358-43CA-9E9E-BC55CEB2C205}" srcOrd="0" destOrd="0" parTransId="{457B4F41-2270-4E9D-836D-49BEAF6954FE}" sibTransId="{4145AF63-07BD-45D8-A152-BADA88FA85D4}"/>
    <dgm:cxn modelId="{D9C37E1A-F33A-463F-98F6-64903521675A}" type="presOf" srcId="{B61BB07E-39A0-4D9F-BA24-8A5383930EBC}" destId="{1FF6701C-0076-4A1E-AE18-F8C689F7E019}" srcOrd="0" destOrd="0" presId="urn:microsoft.com/office/officeart/2005/8/layout/cycle2"/>
    <dgm:cxn modelId="{3E54CDD2-9BEE-4F02-BC69-8D0AA64F09B4}" type="presOf" srcId="{DF0634C9-86A2-41CF-97A3-208A34341611}" destId="{189FB5B4-5085-447A-9D1A-B34928AB8571}" srcOrd="1" destOrd="0" presId="urn:microsoft.com/office/officeart/2005/8/layout/cycle2"/>
    <dgm:cxn modelId="{9263B1D2-33A5-4BF9-AA5D-1E949F784F69}" type="presOf" srcId="{85838C6C-2DD9-4610-9563-377960FA9DF1}" destId="{92F282D0-E694-440E-BA86-8C669939EBAF}" srcOrd="0" destOrd="0" presId="urn:microsoft.com/office/officeart/2005/8/layout/cycle2"/>
    <dgm:cxn modelId="{50C76A01-9778-458C-A7FF-3254798A54D2}" type="presOf" srcId="{4145AF63-07BD-45D8-A152-BADA88FA85D4}" destId="{DB69A39D-662A-4C42-BACB-ED95BDBE80A5}" srcOrd="0" destOrd="0" presId="urn:microsoft.com/office/officeart/2005/8/layout/cycle2"/>
    <dgm:cxn modelId="{288BA0A2-8E9E-49B8-A1B3-7BFF2B27A8BB}" type="presOf" srcId="{779CF8EB-F17F-4E15-9661-B702622B3A89}" destId="{5F15FEA8-3F7C-42ED-9213-83E07DF0103D}" srcOrd="1" destOrd="0" presId="urn:microsoft.com/office/officeart/2005/8/layout/cycle2"/>
    <dgm:cxn modelId="{FA26BC45-12FF-420F-960C-72402E543C10}" type="presOf" srcId="{8F5A0E5B-EF19-42C2-A79D-84914BA99FF3}" destId="{51B69B37-1930-413B-B0DF-6C3DDA571314}" srcOrd="1" destOrd="0" presId="urn:microsoft.com/office/officeart/2005/8/layout/cycle2"/>
    <dgm:cxn modelId="{08C004CB-9F6C-4A12-9492-F0AA93EC5713}" type="presOf" srcId="{DF0634C9-86A2-41CF-97A3-208A34341611}" destId="{171182C1-C70F-458D-BBC9-B2700A38BF45}" srcOrd="0" destOrd="0" presId="urn:microsoft.com/office/officeart/2005/8/layout/cycle2"/>
    <dgm:cxn modelId="{7B3C5739-5839-4C3B-9C14-3BBD70B96E5E}" type="presOf" srcId="{779CF8EB-F17F-4E15-9661-B702622B3A89}" destId="{5067B998-2B89-4830-8FC7-42877CCA1E5C}" srcOrd="0" destOrd="0" presId="urn:microsoft.com/office/officeart/2005/8/layout/cycle2"/>
    <dgm:cxn modelId="{F098B053-1A6D-4314-A9D1-085FBD93CB86}" type="presParOf" srcId="{92F282D0-E694-440E-BA86-8C669939EBAF}" destId="{66C5AF24-4369-452B-BAB8-DBF4DCAC5BE4}" srcOrd="0" destOrd="0" presId="urn:microsoft.com/office/officeart/2005/8/layout/cycle2"/>
    <dgm:cxn modelId="{99605275-4C93-476A-A886-5B637FADDF7A}" type="presParOf" srcId="{92F282D0-E694-440E-BA86-8C669939EBAF}" destId="{DB69A39D-662A-4C42-BACB-ED95BDBE80A5}" srcOrd="1" destOrd="0" presId="urn:microsoft.com/office/officeart/2005/8/layout/cycle2"/>
    <dgm:cxn modelId="{67144390-F812-4FDF-8160-9232B7116846}" type="presParOf" srcId="{DB69A39D-662A-4C42-BACB-ED95BDBE80A5}" destId="{FAD12F59-0D60-4BEE-A00D-7F5B084F06D2}" srcOrd="0" destOrd="0" presId="urn:microsoft.com/office/officeart/2005/8/layout/cycle2"/>
    <dgm:cxn modelId="{E2FBBD44-183F-418D-A463-10F2C78E0510}" type="presParOf" srcId="{92F282D0-E694-440E-BA86-8C669939EBAF}" destId="{1FF6701C-0076-4A1E-AE18-F8C689F7E019}" srcOrd="2" destOrd="0" presId="urn:microsoft.com/office/officeart/2005/8/layout/cycle2"/>
    <dgm:cxn modelId="{7821342D-8C9C-4C6A-938E-B1923A7483F2}" type="presParOf" srcId="{92F282D0-E694-440E-BA86-8C669939EBAF}" destId="{171182C1-C70F-458D-BBC9-B2700A38BF45}" srcOrd="3" destOrd="0" presId="urn:microsoft.com/office/officeart/2005/8/layout/cycle2"/>
    <dgm:cxn modelId="{00F6913A-E88C-4A0D-89F0-8AA7D3134DA4}" type="presParOf" srcId="{171182C1-C70F-458D-BBC9-B2700A38BF45}" destId="{189FB5B4-5085-447A-9D1A-B34928AB8571}" srcOrd="0" destOrd="0" presId="urn:microsoft.com/office/officeart/2005/8/layout/cycle2"/>
    <dgm:cxn modelId="{CBC45C7D-9746-4ECA-BFBE-CA8BB577F952}" type="presParOf" srcId="{92F282D0-E694-440E-BA86-8C669939EBAF}" destId="{417B85FE-F21D-444C-A573-0C2B8A4E8EC1}" srcOrd="4" destOrd="0" presId="urn:microsoft.com/office/officeart/2005/8/layout/cycle2"/>
    <dgm:cxn modelId="{FE42ECE2-5B7E-4D4F-8FB2-DDE86BD0680B}" type="presParOf" srcId="{92F282D0-E694-440E-BA86-8C669939EBAF}" destId="{1813C9E3-2F97-425A-BEB8-EBAD6B1D6EC6}" srcOrd="5" destOrd="0" presId="urn:microsoft.com/office/officeart/2005/8/layout/cycle2"/>
    <dgm:cxn modelId="{A0446FA4-2BB9-48DA-9AED-4EC6C96C84D9}" type="presParOf" srcId="{1813C9E3-2F97-425A-BEB8-EBAD6B1D6EC6}" destId="{51B69B37-1930-413B-B0DF-6C3DDA571314}" srcOrd="0" destOrd="0" presId="urn:microsoft.com/office/officeart/2005/8/layout/cycle2"/>
    <dgm:cxn modelId="{D254C7FC-01F2-4A18-A904-4D8428A25EE3}" type="presParOf" srcId="{92F282D0-E694-440E-BA86-8C669939EBAF}" destId="{D2739529-18CE-4FEA-B359-C88DB2733225}" srcOrd="6" destOrd="0" presId="urn:microsoft.com/office/officeart/2005/8/layout/cycle2"/>
    <dgm:cxn modelId="{9427A656-B033-409E-8D97-AD978FFD362C}" type="presParOf" srcId="{92F282D0-E694-440E-BA86-8C669939EBAF}" destId="{5067B998-2B89-4830-8FC7-42877CCA1E5C}" srcOrd="7" destOrd="0" presId="urn:microsoft.com/office/officeart/2005/8/layout/cycle2"/>
    <dgm:cxn modelId="{3A4AC2DE-51C8-4BBF-92FA-D1FAB2C45A23}" type="presParOf" srcId="{5067B998-2B89-4830-8FC7-42877CCA1E5C}" destId="{5F15FEA8-3F7C-42ED-9213-83E07DF0103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AA82F8-FCF3-4234-8BDF-3B1BC8E009E7}"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s-ES"/>
        </a:p>
      </dgm:t>
    </dgm:pt>
    <dgm:pt modelId="{B8E1A27A-EAB0-4754-9DFC-DAA2343F6610}">
      <dgm:prSet phldrT="[Texto]" custT="1"/>
      <dgm:spPr/>
      <dgm:t>
        <a:bodyPr/>
        <a:lstStyle/>
        <a:p>
          <a:r>
            <a:rPr lang="es-ES" sz="2000" dirty="0"/>
            <a:t>MACROECONOMÍA</a:t>
          </a:r>
        </a:p>
      </dgm:t>
    </dgm:pt>
    <dgm:pt modelId="{2966AB94-5E4D-452A-B449-F1A16E4BE386}" type="parTrans" cxnId="{F868AE8E-5B00-459C-BAC1-438D3387C7CF}">
      <dgm:prSet/>
      <dgm:spPr/>
      <dgm:t>
        <a:bodyPr/>
        <a:lstStyle/>
        <a:p>
          <a:endParaRPr lang="es-ES"/>
        </a:p>
      </dgm:t>
    </dgm:pt>
    <dgm:pt modelId="{5B5E64EA-CE70-42D6-AAFC-8C15E64A029F}" type="sibTrans" cxnId="{F868AE8E-5B00-459C-BAC1-438D3387C7CF}">
      <dgm:prSet/>
      <dgm:spPr/>
      <dgm:t>
        <a:bodyPr/>
        <a:lstStyle/>
        <a:p>
          <a:endParaRPr lang="es-ES"/>
        </a:p>
      </dgm:t>
    </dgm:pt>
    <dgm:pt modelId="{CB104F69-8802-4195-AAF2-1D0C9EC06335}">
      <dgm:prSet phldrT="[Texto]" custT="1"/>
      <dgm:spPr/>
      <dgm:t>
        <a:bodyPr/>
        <a:lstStyle/>
        <a:p>
          <a:r>
            <a:rPr lang="es-ES" sz="2000" dirty="0"/>
            <a:t>POLITICAS PUBLICAS </a:t>
          </a:r>
        </a:p>
      </dgm:t>
    </dgm:pt>
    <dgm:pt modelId="{550938ED-EAEC-4A24-A009-6E8083594046}" type="parTrans" cxnId="{0AC16CB7-14B5-4F67-8E5A-C9BFE04BBFEA}">
      <dgm:prSet/>
      <dgm:spPr/>
      <dgm:t>
        <a:bodyPr/>
        <a:lstStyle/>
        <a:p>
          <a:endParaRPr lang="es-ES"/>
        </a:p>
      </dgm:t>
    </dgm:pt>
    <dgm:pt modelId="{8E4D77EA-A11E-4134-9F33-932D31140181}" type="sibTrans" cxnId="{0AC16CB7-14B5-4F67-8E5A-C9BFE04BBFEA}">
      <dgm:prSet/>
      <dgm:spPr/>
      <dgm:t>
        <a:bodyPr/>
        <a:lstStyle/>
        <a:p>
          <a:endParaRPr lang="es-ES"/>
        </a:p>
      </dgm:t>
    </dgm:pt>
    <dgm:pt modelId="{F8FDE4BD-74A3-4B1E-A940-F99458BF58CE}">
      <dgm:prSet phldrT="[Texto]" custT="1"/>
      <dgm:spPr/>
      <dgm:t>
        <a:bodyPr/>
        <a:lstStyle/>
        <a:p>
          <a:r>
            <a:rPr lang="es-ES" sz="2000" dirty="0"/>
            <a:t>                                             ESTRUCTURA DEL MERCADO LABORAL</a:t>
          </a:r>
        </a:p>
      </dgm:t>
    </dgm:pt>
    <dgm:pt modelId="{7F9B9C04-777C-4FA7-984C-081ECE5DFF1B}" type="parTrans" cxnId="{F7726F60-FE9E-4FB3-B760-8BA10AA40C3A}">
      <dgm:prSet/>
      <dgm:spPr/>
      <dgm:t>
        <a:bodyPr/>
        <a:lstStyle/>
        <a:p>
          <a:endParaRPr lang="es-ES"/>
        </a:p>
      </dgm:t>
    </dgm:pt>
    <dgm:pt modelId="{9B7FD1E7-54E0-4862-AB24-41D7957333E8}" type="sibTrans" cxnId="{F7726F60-FE9E-4FB3-B760-8BA10AA40C3A}">
      <dgm:prSet/>
      <dgm:spPr/>
      <dgm:t>
        <a:bodyPr/>
        <a:lstStyle/>
        <a:p>
          <a:endParaRPr lang="es-ES"/>
        </a:p>
      </dgm:t>
    </dgm:pt>
    <dgm:pt modelId="{D4A460B2-5FFB-47C9-B391-691927CCD16E}">
      <dgm:prSet phldrT="[Texto]" custT="1"/>
      <dgm:spPr/>
      <dgm:t>
        <a:bodyPr/>
        <a:lstStyle/>
        <a:p>
          <a:r>
            <a:rPr lang="es-ES" sz="1800" dirty="0"/>
            <a:t>SEGUROS SOCIALES SALUDABLES</a:t>
          </a:r>
        </a:p>
      </dgm:t>
    </dgm:pt>
    <dgm:pt modelId="{B47E313A-FC82-4B4F-B120-FFB1170AA7DA}" type="parTrans" cxnId="{25E940B8-165F-461D-95D6-4DF18530D61E}">
      <dgm:prSet/>
      <dgm:spPr/>
      <dgm:t>
        <a:bodyPr/>
        <a:lstStyle/>
        <a:p>
          <a:endParaRPr lang="es-ES"/>
        </a:p>
      </dgm:t>
    </dgm:pt>
    <dgm:pt modelId="{2ECB37A7-132E-4B53-9D8F-F2BC1DAC1FBB}" type="sibTrans" cxnId="{25E940B8-165F-461D-95D6-4DF18530D61E}">
      <dgm:prSet/>
      <dgm:spPr/>
      <dgm:t>
        <a:bodyPr/>
        <a:lstStyle/>
        <a:p>
          <a:endParaRPr lang="es-ES"/>
        </a:p>
      </dgm:t>
    </dgm:pt>
    <dgm:pt modelId="{7466A05A-2DCA-4626-A2A2-0B477148956F}" type="pres">
      <dgm:prSet presAssocID="{F7AA82F8-FCF3-4234-8BDF-3B1BC8E009E7}" presName="Name0" presStyleCnt="0">
        <dgm:presLayoutVars>
          <dgm:chMax val="4"/>
          <dgm:resizeHandles val="exact"/>
        </dgm:presLayoutVars>
      </dgm:prSet>
      <dgm:spPr/>
      <dgm:t>
        <a:bodyPr/>
        <a:lstStyle/>
        <a:p>
          <a:endParaRPr lang="es-CR"/>
        </a:p>
      </dgm:t>
    </dgm:pt>
    <dgm:pt modelId="{CE81567F-76F3-46A5-978A-A49632DA64DC}" type="pres">
      <dgm:prSet presAssocID="{F7AA82F8-FCF3-4234-8BDF-3B1BC8E009E7}" presName="ellipse" presStyleLbl="trBgShp" presStyleIdx="0" presStyleCnt="1" custScaleX="118710"/>
      <dgm:spPr/>
    </dgm:pt>
    <dgm:pt modelId="{5A93DFF1-B00B-47B1-80B0-869201A81ADE}" type="pres">
      <dgm:prSet presAssocID="{F7AA82F8-FCF3-4234-8BDF-3B1BC8E009E7}" presName="arrow1" presStyleLbl="fgShp" presStyleIdx="0" presStyleCnt="1"/>
      <dgm:spPr/>
    </dgm:pt>
    <dgm:pt modelId="{E94969F0-B843-47B0-96B6-2621C55CFC5D}" type="pres">
      <dgm:prSet presAssocID="{F7AA82F8-FCF3-4234-8BDF-3B1BC8E009E7}" presName="rectangle" presStyleLbl="revTx" presStyleIdx="0" presStyleCnt="1">
        <dgm:presLayoutVars>
          <dgm:bulletEnabled val="1"/>
        </dgm:presLayoutVars>
      </dgm:prSet>
      <dgm:spPr/>
      <dgm:t>
        <a:bodyPr/>
        <a:lstStyle/>
        <a:p>
          <a:endParaRPr lang="es-CR"/>
        </a:p>
      </dgm:t>
    </dgm:pt>
    <dgm:pt modelId="{CF08CAAD-FBC4-4D9F-8AF2-C93AFD43A38D}" type="pres">
      <dgm:prSet presAssocID="{CB104F69-8802-4195-AAF2-1D0C9EC06335}" presName="item1" presStyleLbl="node1" presStyleIdx="0" presStyleCnt="3" custScaleX="182759" custScaleY="136294">
        <dgm:presLayoutVars>
          <dgm:bulletEnabled val="1"/>
        </dgm:presLayoutVars>
      </dgm:prSet>
      <dgm:spPr/>
      <dgm:t>
        <a:bodyPr/>
        <a:lstStyle/>
        <a:p>
          <a:endParaRPr lang="es-CR"/>
        </a:p>
      </dgm:t>
    </dgm:pt>
    <dgm:pt modelId="{3A5335A6-0A5A-4EC9-B283-C9E60B8646BB}" type="pres">
      <dgm:prSet presAssocID="{F8FDE4BD-74A3-4B1E-A940-F99458BF58CE}" presName="item2" presStyleLbl="node1" presStyleIdx="1" presStyleCnt="3" custScaleX="178792" custScaleY="91387" custLinFactNeighborX="-20012" custLinFactNeighborY="-13561">
        <dgm:presLayoutVars>
          <dgm:bulletEnabled val="1"/>
        </dgm:presLayoutVars>
      </dgm:prSet>
      <dgm:spPr/>
      <dgm:t>
        <a:bodyPr/>
        <a:lstStyle/>
        <a:p>
          <a:endParaRPr lang="es-CR"/>
        </a:p>
      </dgm:t>
    </dgm:pt>
    <dgm:pt modelId="{698EDB75-96AC-4929-91BE-38F86B33DBE7}" type="pres">
      <dgm:prSet presAssocID="{D4A460B2-5FFB-47C9-B391-691927CCD16E}" presName="item3" presStyleLbl="node1" presStyleIdx="2" presStyleCnt="3" custScaleX="158591" custLinFactNeighborX="25860" custLinFactNeighborY="2385">
        <dgm:presLayoutVars>
          <dgm:bulletEnabled val="1"/>
        </dgm:presLayoutVars>
      </dgm:prSet>
      <dgm:spPr/>
      <dgm:t>
        <a:bodyPr/>
        <a:lstStyle/>
        <a:p>
          <a:endParaRPr lang="es-CR"/>
        </a:p>
      </dgm:t>
    </dgm:pt>
    <dgm:pt modelId="{BAE63085-B40F-4D17-81CA-1B69526ED103}" type="pres">
      <dgm:prSet presAssocID="{F7AA82F8-FCF3-4234-8BDF-3B1BC8E009E7}" presName="funnel" presStyleLbl="trAlignAcc1" presStyleIdx="0" presStyleCnt="1" custScaleX="125457" custLinFactNeighborX="2464" custLinFactNeighborY="-8044"/>
      <dgm:spPr>
        <a:solidFill>
          <a:srgbClr val="FFFF00">
            <a:alpha val="40000"/>
          </a:srgbClr>
        </a:solidFill>
      </dgm:spPr>
    </dgm:pt>
  </dgm:ptLst>
  <dgm:cxnLst>
    <dgm:cxn modelId="{FEF32ABF-1F73-49CF-BC4D-25ED2F6EAA86}" type="presOf" srcId="{F8FDE4BD-74A3-4B1E-A940-F99458BF58CE}" destId="{CF08CAAD-FBC4-4D9F-8AF2-C93AFD43A38D}" srcOrd="0" destOrd="0" presId="urn:microsoft.com/office/officeart/2005/8/layout/funnel1"/>
    <dgm:cxn modelId="{FE9392B7-8977-4E3D-B7F8-2A3EF011CFAF}" type="presOf" srcId="{B8E1A27A-EAB0-4754-9DFC-DAA2343F6610}" destId="{698EDB75-96AC-4929-91BE-38F86B33DBE7}" srcOrd="0" destOrd="0" presId="urn:microsoft.com/office/officeart/2005/8/layout/funnel1"/>
    <dgm:cxn modelId="{F84B8ECB-426B-4E97-B295-D90277595287}" type="presOf" srcId="{CB104F69-8802-4195-AAF2-1D0C9EC06335}" destId="{3A5335A6-0A5A-4EC9-B283-C9E60B8646BB}" srcOrd="0" destOrd="0" presId="urn:microsoft.com/office/officeart/2005/8/layout/funnel1"/>
    <dgm:cxn modelId="{F868AE8E-5B00-459C-BAC1-438D3387C7CF}" srcId="{F7AA82F8-FCF3-4234-8BDF-3B1BC8E009E7}" destId="{B8E1A27A-EAB0-4754-9DFC-DAA2343F6610}" srcOrd="0" destOrd="0" parTransId="{2966AB94-5E4D-452A-B449-F1A16E4BE386}" sibTransId="{5B5E64EA-CE70-42D6-AAFC-8C15E64A029F}"/>
    <dgm:cxn modelId="{25E940B8-165F-461D-95D6-4DF18530D61E}" srcId="{F7AA82F8-FCF3-4234-8BDF-3B1BC8E009E7}" destId="{D4A460B2-5FFB-47C9-B391-691927CCD16E}" srcOrd="3" destOrd="0" parTransId="{B47E313A-FC82-4B4F-B120-FFB1170AA7DA}" sibTransId="{2ECB37A7-132E-4B53-9D8F-F2BC1DAC1FBB}"/>
    <dgm:cxn modelId="{0AD5024B-4AEB-4559-82F6-6291B536AA8F}" type="presOf" srcId="{F7AA82F8-FCF3-4234-8BDF-3B1BC8E009E7}" destId="{7466A05A-2DCA-4626-A2A2-0B477148956F}" srcOrd="0" destOrd="0" presId="urn:microsoft.com/office/officeart/2005/8/layout/funnel1"/>
    <dgm:cxn modelId="{F7726F60-FE9E-4FB3-B760-8BA10AA40C3A}" srcId="{F7AA82F8-FCF3-4234-8BDF-3B1BC8E009E7}" destId="{F8FDE4BD-74A3-4B1E-A940-F99458BF58CE}" srcOrd="2" destOrd="0" parTransId="{7F9B9C04-777C-4FA7-984C-081ECE5DFF1B}" sibTransId="{9B7FD1E7-54E0-4862-AB24-41D7957333E8}"/>
    <dgm:cxn modelId="{4C4EC12D-AFF2-4A98-B5FC-1B67DFE8811C}" type="presOf" srcId="{D4A460B2-5FFB-47C9-B391-691927CCD16E}" destId="{E94969F0-B843-47B0-96B6-2621C55CFC5D}" srcOrd="0" destOrd="0" presId="urn:microsoft.com/office/officeart/2005/8/layout/funnel1"/>
    <dgm:cxn modelId="{0AC16CB7-14B5-4F67-8E5A-C9BFE04BBFEA}" srcId="{F7AA82F8-FCF3-4234-8BDF-3B1BC8E009E7}" destId="{CB104F69-8802-4195-AAF2-1D0C9EC06335}" srcOrd="1" destOrd="0" parTransId="{550938ED-EAEC-4A24-A009-6E8083594046}" sibTransId="{8E4D77EA-A11E-4134-9F33-932D31140181}"/>
    <dgm:cxn modelId="{722247F0-5138-4561-9EA2-80EC116884D2}" type="presParOf" srcId="{7466A05A-2DCA-4626-A2A2-0B477148956F}" destId="{CE81567F-76F3-46A5-978A-A49632DA64DC}" srcOrd="0" destOrd="0" presId="urn:microsoft.com/office/officeart/2005/8/layout/funnel1"/>
    <dgm:cxn modelId="{5D48E46D-637E-4650-A46E-E348C09590B1}" type="presParOf" srcId="{7466A05A-2DCA-4626-A2A2-0B477148956F}" destId="{5A93DFF1-B00B-47B1-80B0-869201A81ADE}" srcOrd="1" destOrd="0" presId="urn:microsoft.com/office/officeart/2005/8/layout/funnel1"/>
    <dgm:cxn modelId="{946C2583-49A8-4761-8269-F37F08AAEAB7}" type="presParOf" srcId="{7466A05A-2DCA-4626-A2A2-0B477148956F}" destId="{E94969F0-B843-47B0-96B6-2621C55CFC5D}" srcOrd="2" destOrd="0" presId="urn:microsoft.com/office/officeart/2005/8/layout/funnel1"/>
    <dgm:cxn modelId="{72E52488-9D27-4F39-8115-1231A9DBC30E}" type="presParOf" srcId="{7466A05A-2DCA-4626-A2A2-0B477148956F}" destId="{CF08CAAD-FBC4-4D9F-8AF2-C93AFD43A38D}" srcOrd="3" destOrd="0" presId="urn:microsoft.com/office/officeart/2005/8/layout/funnel1"/>
    <dgm:cxn modelId="{16963F1B-8880-41A1-8557-121C734F284C}" type="presParOf" srcId="{7466A05A-2DCA-4626-A2A2-0B477148956F}" destId="{3A5335A6-0A5A-4EC9-B283-C9E60B8646BB}" srcOrd="4" destOrd="0" presId="urn:microsoft.com/office/officeart/2005/8/layout/funnel1"/>
    <dgm:cxn modelId="{A40D53EA-5CCE-4228-95B0-E98381F94EFA}" type="presParOf" srcId="{7466A05A-2DCA-4626-A2A2-0B477148956F}" destId="{698EDB75-96AC-4929-91BE-38F86B33DBE7}" srcOrd="5" destOrd="0" presId="urn:microsoft.com/office/officeart/2005/8/layout/funnel1"/>
    <dgm:cxn modelId="{A0A041F7-B3AD-4991-BAAC-D9B9C0A66C59}" type="presParOf" srcId="{7466A05A-2DCA-4626-A2A2-0B477148956F}" destId="{BAE63085-B40F-4D17-81CA-1B69526ED103}"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F70A20-0F9C-4374-B048-0E06FAE2A7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R"/>
        </a:p>
      </dgm:t>
    </dgm:pt>
    <dgm:pt modelId="{267C02A2-71B5-4C77-9654-D5D55F4B63F4}">
      <dgm:prSet custT="1"/>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s-CR" sz="2800" dirty="0"/>
            <a:t>No puede ponerse el énfasis en la sostenibilidad actuarial por  separado de la sostenibilidad financiera.  </a:t>
          </a:r>
        </a:p>
      </dgm:t>
    </dgm:pt>
    <dgm:pt modelId="{62D67559-681B-4BB5-AD13-E190AA5BE751}" type="parTrans" cxnId="{650B749D-0A9E-479E-A738-49DABA5DB26F}">
      <dgm:prSet/>
      <dgm:spPr/>
      <dgm:t>
        <a:bodyPr/>
        <a:lstStyle/>
        <a:p>
          <a:endParaRPr lang="es-CR"/>
        </a:p>
      </dgm:t>
    </dgm:pt>
    <dgm:pt modelId="{25D2EFC9-8C67-4B01-85C3-91FEC903F6FD}" type="sibTrans" cxnId="{650B749D-0A9E-479E-A738-49DABA5DB26F}">
      <dgm:prSet/>
      <dgm:spPr/>
      <dgm:t>
        <a:bodyPr/>
        <a:lstStyle/>
        <a:p>
          <a:endParaRPr lang="es-CR"/>
        </a:p>
      </dgm:t>
    </dgm:pt>
    <dgm:pt modelId="{EB185959-3799-4B4F-9C59-89B83A0A1944}">
      <dgm:prSet custT="1"/>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s-CR" sz="2400" dirty="0"/>
            <a:t>De acuerdo con los criterios técnicos de la OIT una revisión actuarial con proyección a 100 años es un periodo excesivamente largo.  Lo que dicen las normas internacionales es que 40 años es un buen tiempo.</a:t>
          </a:r>
        </a:p>
      </dgm:t>
    </dgm:pt>
    <dgm:pt modelId="{19E294A4-90A1-4E0E-9BF0-959B0FFA61AD}" type="parTrans" cxnId="{4ED72DFB-C59A-46D5-B752-06729C162BF6}">
      <dgm:prSet/>
      <dgm:spPr/>
      <dgm:t>
        <a:bodyPr/>
        <a:lstStyle/>
        <a:p>
          <a:endParaRPr lang="es-ES"/>
        </a:p>
      </dgm:t>
    </dgm:pt>
    <dgm:pt modelId="{BD2CBFEA-FA22-4ADF-865B-A0C62965F8BA}" type="sibTrans" cxnId="{4ED72DFB-C59A-46D5-B752-06729C162BF6}">
      <dgm:prSet/>
      <dgm:spPr/>
      <dgm:t>
        <a:bodyPr/>
        <a:lstStyle/>
        <a:p>
          <a:endParaRPr lang="es-ES"/>
        </a:p>
      </dgm:t>
    </dgm:pt>
    <dgm:pt modelId="{A41549CD-23FA-4115-9B29-2315D8A02582}" type="pres">
      <dgm:prSet presAssocID="{1DF70A20-0F9C-4374-B048-0E06FAE2A77E}" presName="linear" presStyleCnt="0">
        <dgm:presLayoutVars>
          <dgm:animLvl val="lvl"/>
          <dgm:resizeHandles val="exact"/>
        </dgm:presLayoutVars>
      </dgm:prSet>
      <dgm:spPr/>
      <dgm:t>
        <a:bodyPr/>
        <a:lstStyle/>
        <a:p>
          <a:endParaRPr lang="es-CR"/>
        </a:p>
      </dgm:t>
    </dgm:pt>
    <dgm:pt modelId="{D6F7C0EE-9C25-4196-8ABA-0E4F0BE20EC2}" type="pres">
      <dgm:prSet presAssocID="{267C02A2-71B5-4C77-9654-D5D55F4B63F4}" presName="parentText" presStyleLbl="node1" presStyleIdx="0" presStyleCnt="2" custScaleY="203988" custLinFactY="-24992" custLinFactNeighborX="1632" custLinFactNeighborY="-100000">
        <dgm:presLayoutVars>
          <dgm:chMax val="0"/>
          <dgm:bulletEnabled val="1"/>
        </dgm:presLayoutVars>
      </dgm:prSet>
      <dgm:spPr/>
      <dgm:t>
        <a:bodyPr/>
        <a:lstStyle/>
        <a:p>
          <a:endParaRPr lang="es-CR"/>
        </a:p>
      </dgm:t>
    </dgm:pt>
    <dgm:pt modelId="{FFA3F967-358C-4794-9F2E-B8F01FBC9DA3}" type="pres">
      <dgm:prSet presAssocID="{25D2EFC9-8C67-4B01-85C3-91FEC903F6FD}" presName="spacer" presStyleCnt="0"/>
      <dgm:spPr/>
    </dgm:pt>
    <dgm:pt modelId="{182B275C-F6AA-4428-A575-FDB034E6EC85}" type="pres">
      <dgm:prSet presAssocID="{EB185959-3799-4B4F-9C59-89B83A0A1944}" presName="parentText" presStyleLbl="node1" presStyleIdx="1" presStyleCnt="2" custScaleY="157844">
        <dgm:presLayoutVars>
          <dgm:chMax val="0"/>
          <dgm:bulletEnabled val="1"/>
        </dgm:presLayoutVars>
      </dgm:prSet>
      <dgm:spPr/>
      <dgm:t>
        <a:bodyPr/>
        <a:lstStyle/>
        <a:p>
          <a:endParaRPr lang="es-CR"/>
        </a:p>
      </dgm:t>
    </dgm:pt>
  </dgm:ptLst>
  <dgm:cxnLst>
    <dgm:cxn modelId="{8615A574-F2B9-4C22-B191-6594E2A57B9D}" type="presOf" srcId="{EB185959-3799-4B4F-9C59-89B83A0A1944}" destId="{182B275C-F6AA-4428-A575-FDB034E6EC85}" srcOrd="0" destOrd="0" presId="urn:microsoft.com/office/officeart/2005/8/layout/vList2"/>
    <dgm:cxn modelId="{4ED72DFB-C59A-46D5-B752-06729C162BF6}" srcId="{1DF70A20-0F9C-4374-B048-0E06FAE2A77E}" destId="{EB185959-3799-4B4F-9C59-89B83A0A1944}" srcOrd="1" destOrd="0" parTransId="{19E294A4-90A1-4E0E-9BF0-959B0FFA61AD}" sibTransId="{BD2CBFEA-FA22-4ADF-865B-A0C62965F8BA}"/>
    <dgm:cxn modelId="{650B749D-0A9E-479E-A738-49DABA5DB26F}" srcId="{1DF70A20-0F9C-4374-B048-0E06FAE2A77E}" destId="{267C02A2-71B5-4C77-9654-D5D55F4B63F4}" srcOrd="0" destOrd="0" parTransId="{62D67559-681B-4BB5-AD13-E190AA5BE751}" sibTransId="{25D2EFC9-8C67-4B01-85C3-91FEC903F6FD}"/>
    <dgm:cxn modelId="{3E9D5B60-35BF-4EEB-AA00-B8A5E5D86CC4}" type="presOf" srcId="{1DF70A20-0F9C-4374-B048-0E06FAE2A77E}" destId="{A41549CD-23FA-4115-9B29-2315D8A02582}" srcOrd="0" destOrd="0" presId="urn:microsoft.com/office/officeart/2005/8/layout/vList2"/>
    <dgm:cxn modelId="{72CC326C-9F47-46AF-8D22-589894EF75C6}" type="presOf" srcId="{267C02A2-71B5-4C77-9654-D5D55F4B63F4}" destId="{D6F7C0EE-9C25-4196-8ABA-0E4F0BE20EC2}" srcOrd="0" destOrd="0" presId="urn:microsoft.com/office/officeart/2005/8/layout/vList2"/>
    <dgm:cxn modelId="{D9710009-7FB0-400C-9259-3E4649108FA0}" type="presParOf" srcId="{A41549CD-23FA-4115-9B29-2315D8A02582}" destId="{D6F7C0EE-9C25-4196-8ABA-0E4F0BE20EC2}" srcOrd="0" destOrd="0" presId="urn:microsoft.com/office/officeart/2005/8/layout/vList2"/>
    <dgm:cxn modelId="{ED6A8D9B-FC49-41B5-AA1F-08047CF060BC}" type="presParOf" srcId="{A41549CD-23FA-4115-9B29-2315D8A02582}" destId="{FFA3F967-358C-4794-9F2E-B8F01FBC9DA3}" srcOrd="1" destOrd="0" presId="urn:microsoft.com/office/officeart/2005/8/layout/vList2"/>
    <dgm:cxn modelId="{CAFC701B-E228-4763-A2FB-0293B00BA040}" type="presParOf" srcId="{A41549CD-23FA-4115-9B29-2315D8A02582}" destId="{182B275C-F6AA-4428-A575-FDB034E6EC8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F70A20-0F9C-4374-B048-0E06FAE2A7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R"/>
        </a:p>
      </dgm:t>
    </dgm:pt>
    <dgm:pt modelId="{267C02A2-71B5-4C77-9654-D5D55F4B63F4}">
      <dgm:prSet custT="1"/>
      <dgm:spPr/>
      <dgm:t>
        <a:bodyPr/>
        <a:lstStyle/>
        <a:p>
          <a:pPr marL="0" lvl="0" defTabSz="711200" rtl="0">
            <a:lnSpc>
              <a:spcPct val="90000"/>
            </a:lnSpc>
            <a:spcBef>
              <a:spcPct val="0"/>
            </a:spcBef>
            <a:spcAft>
              <a:spcPct val="35000"/>
            </a:spcAft>
            <a:buNone/>
          </a:pPr>
          <a:r>
            <a:rPr lang="es-CR" sz="1600" dirty="0"/>
            <a:t>El posicionamiento sobre el riesgo de la edad de las mujeres para pensionarse, invisibiliza las trayectorias interrumpidas de las mujeres, no solo  por el cuido, sino también por el trabajo no remunerado y el cambio en las categorías ocupacionales (de asalariada a informal, trabajadora cuenta propia, informal asalariada…).</a:t>
          </a:r>
        </a:p>
      </dgm:t>
    </dgm:pt>
    <dgm:pt modelId="{62D67559-681B-4BB5-AD13-E190AA5BE751}" type="parTrans" cxnId="{650B749D-0A9E-479E-A738-49DABA5DB26F}">
      <dgm:prSet/>
      <dgm:spPr/>
      <dgm:t>
        <a:bodyPr/>
        <a:lstStyle/>
        <a:p>
          <a:endParaRPr lang="es-CR"/>
        </a:p>
      </dgm:t>
    </dgm:pt>
    <dgm:pt modelId="{25D2EFC9-8C67-4B01-85C3-91FEC903F6FD}" type="sibTrans" cxnId="{650B749D-0A9E-479E-A738-49DABA5DB26F}">
      <dgm:prSet/>
      <dgm:spPr/>
      <dgm:t>
        <a:bodyPr/>
        <a:lstStyle/>
        <a:p>
          <a:endParaRPr lang="es-CR"/>
        </a:p>
      </dgm:t>
    </dgm:pt>
    <dgm:pt modelId="{8EA61A0E-B1BE-45BF-A8CD-3F0039147914}">
      <dgm:prSet custT="1"/>
      <dgm:spPr/>
      <dgm:t>
        <a:bodyPr/>
        <a:lstStyle/>
        <a:p>
          <a:r>
            <a:rPr lang="es-CR" sz="1600" dirty="0"/>
            <a:t>Esa trayectoria interrumpida de las mujeres junto con otras condiciones laborales como la brecha salarial, las penalizan al momento de obtener su pensión pues influyen directamente en la continuidad de las contribuciones y en los montos. Todo ello son formas de </a:t>
          </a:r>
          <a:r>
            <a:rPr lang="es-CR" sz="1600" b="1" u="sng" dirty="0"/>
            <a:t>DISCRIMINACIÓN INDIRECTA</a:t>
          </a:r>
          <a:endParaRPr lang="es-CR" sz="1600" dirty="0"/>
        </a:p>
      </dgm:t>
    </dgm:pt>
    <dgm:pt modelId="{B6658996-553C-40E0-91A3-98100E4AA51E}" type="parTrans" cxnId="{30A15018-DFAA-45F4-984E-0B32D0681E1F}">
      <dgm:prSet/>
      <dgm:spPr/>
      <dgm:t>
        <a:bodyPr/>
        <a:lstStyle/>
        <a:p>
          <a:endParaRPr lang="es-ES"/>
        </a:p>
      </dgm:t>
    </dgm:pt>
    <dgm:pt modelId="{34898A24-A16A-4017-9A24-5892112D1FC3}" type="sibTrans" cxnId="{30A15018-DFAA-45F4-984E-0B32D0681E1F}">
      <dgm:prSet/>
      <dgm:spPr/>
      <dgm:t>
        <a:bodyPr/>
        <a:lstStyle/>
        <a:p>
          <a:endParaRPr lang="es-ES"/>
        </a:p>
      </dgm:t>
    </dgm:pt>
    <dgm:pt modelId="{A41549CD-23FA-4115-9B29-2315D8A02582}" type="pres">
      <dgm:prSet presAssocID="{1DF70A20-0F9C-4374-B048-0E06FAE2A77E}" presName="linear" presStyleCnt="0">
        <dgm:presLayoutVars>
          <dgm:animLvl val="lvl"/>
          <dgm:resizeHandles val="exact"/>
        </dgm:presLayoutVars>
      </dgm:prSet>
      <dgm:spPr/>
      <dgm:t>
        <a:bodyPr/>
        <a:lstStyle/>
        <a:p>
          <a:endParaRPr lang="es-CR"/>
        </a:p>
      </dgm:t>
    </dgm:pt>
    <dgm:pt modelId="{D6F7C0EE-9C25-4196-8ABA-0E4F0BE20EC2}" type="pres">
      <dgm:prSet presAssocID="{267C02A2-71B5-4C77-9654-D5D55F4B63F4}" presName="parentText" presStyleLbl="node1" presStyleIdx="0" presStyleCnt="2" custLinFactY="-65118" custLinFactNeighborY="-100000">
        <dgm:presLayoutVars>
          <dgm:chMax val="0"/>
          <dgm:bulletEnabled val="1"/>
        </dgm:presLayoutVars>
      </dgm:prSet>
      <dgm:spPr/>
      <dgm:t>
        <a:bodyPr/>
        <a:lstStyle/>
        <a:p>
          <a:endParaRPr lang="es-CR"/>
        </a:p>
      </dgm:t>
    </dgm:pt>
    <dgm:pt modelId="{2FD4ED6D-095D-479F-9829-F1C998B303E7}" type="pres">
      <dgm:prSet presAssocID="{25D2EFC9-8C67-4B01-85C3-91FEC903F6FD}" presName="spacer" presStyleCnt="0"/>
      <dgm:spPr/>
    </dgm:pt>
    <dgm:pt modelId="{DABB0225-48D8-4D90-B2A8-E84E7B4A214A}" type="pres">
      <dgm:prSet presAssocID="{8EA61A0E-B1BE-45BF-A8CD-3F0039147914}" presName="parentText" presStyleLbl="node1" presStyleIdx="1" presStyleCnt="2" custLinFactY="-20722" custLinFactNeighborX="-329" custLinFactNeighborY="-100000">
        <dgm:presLayoutVars>
          <dgm:chMax val="0"/>
          <dgm:bulletEnabled val="1"/>
        </dgm:presLayoutVars>
      </dgm:prSet>
      <dgm:spPr/>
      <dgm:t>
        <a:bodyPr/>
        <a:lstStyle/>
        <a:p>
          <a:endParaRPr lang="es-CR"/>
        </a:p>
      </dgm:t>
    </dgm:pt>
  </dgm:ptLst>
  <dgm:cxnLst>
    <dgm:cxn modelId="{30A15018-DFAA-45F4-984E-0B32D0681E1F}" srcId="{1DF70A20-0F9C-4374-B048-0E06FAE2A77E}" destId="{8EA61A0E-B1BE-45BF-A8CD-3F0039147914}" srcOrd="1" destOrd="0" parTransId="{B6658996-553C-40E0-91A3-98100E4AA51E}" sibTransId="{34898A24-A16A-4017-9A24-5892112D1FC3}"/>
    <dgm:cxn modelId="{650B749D-0A9E-479E-A738-49DABA5DB26F}" srcId="{1DF70A20-0F9C-4374-B048-0E06FAE2A77E}" destId="{267C02A2-71B5-4C77-9654-D5D55F4B63F4}" srcOrd="0" destOrd="0" parTransId="{62D67559-681B-4BB5-AD13-E190AA5BE751}" sibTransId="{25D2EFC9-8C67-4B01-85C3-91FEC903F6FD}"/>
    <dgm:cxn modelId="{2AB5A0D3-D67B-4B19-98BA-43CA46E65F2B}" type="presOf" srcId="{8EA61A0E-B1BE-45BF-A8CD-3F0039147914}" destId="{DABB0225-48D8-4D90-B2A8-E84E7B4A214A}" srcOrd="0" destOrd="0" presId="urn:microsoft.com/office/officeart/2005/8/layout/vList2"/>
    <dgm:cxn modelId="{3E9D5B60-35BF-4EEB-AA00-B8A5E5D86CC4}" type="presOf" srcId="{1DF70A20-0F9C-4374-B048-0E06FAE2A77E}" destId="{A41549CD-23FA-4115-9B29-2315D8A02582}" srcOrd="0" destOrd="0" presId="urn:microsoft.com/office/officeart/2005/8/layout/vList2"/>
    <dgm:cxn modelId="{72CC326C-9F47-46AF-8D22-589894EF75C6}" type="presOf" srcId="{267C02A2-71B5-4C77-9654-D5D55F4B63F4}" destId="{D6F7C0EE-9C25-4196-8ABA-0E4F0BE20EC2}" srcOrd="0" destOrd="0" presId="urn:microsoft.com/office/officeart/2005/8/layout/vList2"/>
    <dgm:cxn modelId="{D9710009-7FB0-400C-9259-3E4649108FA0}" type="presParOf" srcId="{A41549CD-23FA-4115-9B29-2315D8A02582}" destId="{D6F7C0EE-9C25-4196-8ABA-0E4F0BE20EC2}" srcOrd="0" destOrd="0" presId="urn:microsoft.com/office/officeart/2005/8/layout/vList2"/>
    <dgm:cxn modelId="{D03E2E3E-AEA8-40C8-A465-2B260C30A039}" type="presParOf" srcId="{A41549CD-23FA-4115-9B29-2315D8A02582}" destId="{2FD4ED6D-095D-479F-9829-F1C998B303E7}" srcOrd="1" destOrd="0" presId="urn:microsoft.com/office/officeart/2005/8/layout/vList2"/>
    <dgm:cxn modelId="{668BADDE-AA9F-4E19-ACC8-B54EB38EC313}" type="presParOf" srcId="{A41549CD-23FA-4115-9B29-2315D8A02582}" destId="{DABB0225-48D8-4D90-B2A8-E84E7B4A214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E5F011F-C396-498F-B8F5-FB9C9004D07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R"/>
        </a:p>
      </dgm:t>
    </dgm:pt>
    <dgm:pt modelId="{CBF6E2FA-4430-4112-B2A3-EF7BE8D13207}">
      <dgm:prSet custT="1"/>
      <dgm:spPr/>
      <dgm:t>
        <a:bodyPr/>
        <a:lstStyle/>
        <a:p>
          <a:pPr rtl="0"/>
          <a:r>
            <a:rPr lang="es-CR" sz="1600" dirty="0"/>
            <a:t>Es necesaria una visión integral que contemple las medidas paramétricas y no paramétricas (escenario de Administración Eficiente).</a:t>
          </a:r>
        </a:p>
      </dgm:t>
    </dgm:pt>
    <dgm:pt modelId="{A3CFA842-A66F-49FE-BB23-EF4A2C63903C}" type="parTrans" cxnId="{4E0763EC-C9CB-4841-A2AE-8BC8F73B9A05}">
      <dgm:prSet/>
      <dgm:spPr/>
      <dgm:t>
        <a:bodyPr/>
        <a:lstStyle/>
        <a:p>
          <a:endParaRPr lang="es-CR"/>
        </a:p>
      </dgm:t>
    </dgm:pt>
    <dgm:pt modelId="{8A73AE47-D599-4BAE-98A8-ECAB73F258DC}" type="sibTrans" cxnId="{4E0763EC-C9CB-4841-A2AE-8BC8F73B9A05}">
      <dgm:prSet/>
      <dgm:spPr/>
      <dgm:t>
        <a:bodyPr/>
        <a:lstStyle/>
        <a:p>
          <a:endParaRPr lang="es-CR"/>
        </a:p>
      </dgm:t>
    </dgm:pt>
    <dgm:pt modelId="{DB39B350-2759-48CF-9A5D-95C667EEB239}">
      <dgm:prSet custT="1"/>
      <dgm:spPr/>
      <dgm:t>
        <a:bodyPr/>
        <a:lstStyle/>
        <a:p>
          <a:pPr rtl="0"/>
          <a:r>
            <a:rPr lang="es-CR" sz="1600" dirty="0"/>
            <a:t>Deben diseñarse acciones afirmativas para las mujeres.</a:t>
          </a:r>
          <a:endParaRPr lang="es-ES" sz="1600" dirty="0"/>
        </a:p>
      </dgm:t>
    </dgm:pt>
    <dgm:pt modelId="{D8C3663A-B4FD-422B-86DE-C0450F7431F6}" type="parTrans" cxnId="{D73623C4-33DC-4993-BDFA-36640B7B5F69}">
      <dgm:prSet/>
      <dgm:spPr/>
      <dgm:t>
        <a:bodyPr/>
        <a:lstStyle/>
        <a:p>
          <a:endParaRPr lang="es-ES"/>
        </a:p>
      </dgm:t>
    </dgm:pt>
    <dgm:pt modelId="{6F07BE95-2C20-418E-9FF9-6B6E018EA0CD}" type="sibTrans" cxnId="{D73623C4-33DC-4993-BDFA-36640B7B5F69}">
      <dgm:prSet/>
      <dgm:spPr/>
      <dgm:t>
        <a:bodyPr/>
        <a:lstStyle/>
        <a:p>
          <a:endParaRPr lang="es-ES"/>
        </a:p>
      </dgm:t>
    </dgm:pt>
    <dgm:pt modelId="{66BF6C90-CFD4-478D-9E53-C55F70A13B3F}">
      <dgm:prSet custT="1"/>
      <dgm:spPr/>
      <dgm:t>
        <a:bodyPr/>
        <a:lstStyle/>
        <a:p>
          <a:pPr rtl="0"/>
          <a:r>
            <a:rPr lang="es-CR" sz="1600" dirty="0"/>
            <a:t>En aras de mantener una  una visión solidaria en los procesos de reforma de las pensiones, es importante revisar las tasas de reemplazo a fin de buscar un equilibrio en la sociedad costarricense en cuanto a la distribución de los recursos disponibles . En el caso del RIVM no se deben bajar los porcentaje de la cuantía básica existente (Tasa de Reemplazo).    Esto podría reñir con lo establecido en el C.102 de la OIT que establece que la pensión debe posibilitar un nivel de vida parecido al que se tenía antes de la jubilación.</a:t>
          </a:r>
          <a:endParaRPr lang="es-ES" sz="1600" dirty="0"/>
        </a:p>
      </dgm:t>
    </dgm:pt>
    <dgm:pt modelId="{036F741F-2800-4FA1-AF88-7754D0E4497B}" type="parTrans" cxnId="{563A6153-8D57-4821-9191-1A59F2300E7F}">
      <dgm:prSet/>
      <dgm:spPr/>
      <dgm:t>
        <a:bodyPr/>
        <a:lstStyle/>
        <a:p>
          <a:endParaRPr lang="es-ES"/>
        </a:p>
      </dgm:t>
    </dgm:pt>
    <dgm:pt modelId="{72618705-736D-4ACC-8D62-C544DD801A45}" type="sibTrans" cxnId="{563A6153-8D57-4821-9191-1A59F2300E7F}">
      <dgm:prSet/>
      <dgm:spPr/>
      <dgm:t>
        <a:bodyPr/>
        <a:lstStyle/>
        <a:p>
          <a:endParaRPr lang="es-ES"/>
        </a:p>
      </dgm:t>
    </dgm:pt>
    <dgm:pt modelId="{FFB9CCF1-268F-4509-9615-33BAEB6F1E19}" type="pres">
      <dgm:prSet presAssocID="{1E5F011F-C396-498F-B8F5-FB9C9004D070}" presName="linear" presStyleCnt="0">
        <dgm:presLayoutVars>
          <dgm:animLvl val="lvl"/>
          <dgm:resizeHandles val="exact"/>
        </dgm:presLayoutVars>
      </dgm:prSet>
      <dgm:spPr/>
      <dgm:t>
        <a:bodyPr/>
        <a:lstStyle/>
        <a:p>
          <a:endParaRPr lang="es-CR"/>
        </a:p>
      </dgm:t>
    </dgm:pt>
    <dgm:pt modelId="{25F5C033-2F19-4ABA-80CE-71A3E41AEE06}" type="pres">
      <dgm:prSet presAssocID="{CBF6E2FA-4430-4112-B2A3-EF7BE8D13207}" presName="parentText" presStyleLbl="node1" presStyleIdx="0" presStyleCnt="3" custScaleY="203478" custLinFactY="-713580" custLinFactNeighborX="1001" custLinFactNeighborY="-800000">
        <dgm:presLayoutVars>
          <dgm:chMax val="0"/>
          <dgm:bulletEnabled val="1"/>
        </dgm:presLayoutVars>
      </dgm:prSet>
      <dgm:spPr/>
      <dgm:t>
        <a:bodyPr/>
        <a:lstStyle/>
        <a:p>
          <a:endParaRPr lang="es-CR"/>
        </a:p>
      </dgm:t>
    </dgm:pt>
    <dgm:pt modelId="{21A3D45F-22FE-4A79-A3BC-2B84D4A321E0}" type="pres">
      <dgm:prSet presAssocID="{8A73AE47-D599-4BAE-98A8-ECAB73F258DC}" presName="spacer" presStyleCnt="0"/>
      <dgm:spPr/>
    </dgm:pt>
    <dgm:pt modelId="{C00F5CF2-022F-4B86-B09C-5B46B19B242A}" type="pres">
      <dgm:prSet presAssocID="{DB39B350-2759-48CF-9A5D-95C667EEB239}" presName="parentText" presStyleLbl="node1" presStyleIdx="1" presStyleCnt="3" custLinFactY="-123883" custLinFactNeighborY="-200000">
        <dgm:presLayoutVars>
          <dgm:chMax val="0"/>
          <dgm:bulletEnabled val="1"/>
        </dgm:presLayoutVars>
      </dgm:prSet>
      <dgm:spPr/>
      <dgm:t>
        <a:bodyPr/>
        <a:lstStyle/>
        <a:p>
          <a:endParaRPr lang="es-CR"/>
        </a:p>
      </dgm:t>
    </dgm:pt>
    <dgm:pt modelId="{F024098C-68B3-4B19-B9D8-5964C35D2CF9}" type="pres">
      <dgm:prSet presAssocID="{6F07BE95-2C20-418E-9FF9-6B6E018EA0CD}" presName="spacer" presStyleCnt="0"/>
      <dgm:spPr/>
    </dgm:pt>
    <dgm:pt modelId="{C12047BE-B1F6-45FD-ABC3-ED72F2E7FA91}" type="pres">
      <dgm:prSet presAssocID="{66BF6C90-CFD4-478D-9E53-C55F70A13B3F}" presName="parentText" presStyleLbl="node1" presStyleIdx="2" presStyleCnt="3" custScaleY="250703" custLinFactY="-20575" custLinFactNeighborX="-200" custLinFactNeighborY="-100000">
        <dgm:presLayoutVars>
          <dgm:chMax val="0"/>
          <dgm:bulletEnabled val="1"/>
        </dgm:presLayoutVars>
      </dgm:prSet>
      <dgm:spPr/>
      <dgm:t>
        <a:bodyPr/>
        <a:lstStyle/>
        <a:p>
          <a:endParaRPr lang="es-CR"/>
        </a:p>
      </dgm:t>
    </dgm:pt>
  </dgm:ptLst>
  <dgm:cxnLst>
    <dgm:cxn modelId="{563A6153-8D57-4821-9191-1A59F2300E7F}" srcId="{1E5F011F-C396-498F-B8F5-FB9C9004D070}" destId="{66BF6C90-CFD4-478D-9E53-C55F70A13B3F}" srcOrd="2" destOrd="0" parTransId="{036F741F-2800-4FA1-AF88-7754D0E4497B}" sibTransId="{72618705-736D-4ACC-8D62-C544DD801A45}"/>
    <dgm:cxn modelId="{D73623C4-33DC-4993-BDFA-36640B7B5F69}" srcId="{1E5F011F-C396-498F-B8F5-FB9C9004D070}" destId="{DB39B350-2759-48CF-9A5D-95C667EEB239}" srcOrd="1" destOrd="0" parTransId="{D8C3663A-B4FD-422B-86DE-C0450F7431F6}" sibTransId="{6F07BE95-2C20-418E-9FF9-6B6E018EA0CD}"/>
    <dgm:cxn modelId="{07E35059-9892-404F-9168-DB528C5FBA2A}" type="presOf" srcId="{DB39B350-2759-48CF-9A5D-95C667EEB239}" destId="{C00F5CF2-022F-4B86-B09C-5B46B19B242A}" srcOrd="0" destOrd="0" presId="urn:microsoft.com/office/officeart/2005/8/layout/vList2"/>
    <dgm:cxn modelId="{60256FBA-4647-477B-9C6E-AF2DD93272A8}" type="presOf" srcId="{1E5F011F-C396-498F-B8F5-FB9C9004D070}" destId="{FFB9CCF1-268F-4509-9615-33BAEB6F1E19}" srcOrd="0" destOrd="0" presId="urn:microsoft.com/office/officeart/2005/8/layout/vList2"/>
    <dgm:cxn modelId="{C0913388-7C06-4C81-A0AC-9A28A7B699F7}" type="presOf" srcId="{66BF6C90-CFD4-478D-9E53-C55F70A13B3F}" destId="{C12047BE-B1F6-45FD-ABC3-ED72F2E7FA91}" srcOrd="0" destOrd="0" presId="urn:microsoft.com/office/officeart/2005/8/layout/vList2"/>
    <dgm:cxn modelId="{4E0763EC-C9CB-4841-A2AE-8BC8F73B9A05}" srcId="{1E5F011F-C396-498F-B8F5-FB9C9004D070}" destId="{CBF6E2FA-4430-4112-B2A3-EF7BE8D13207}" srcOrd="0" destOrd="0" parTransId="{A3CFA842-A66F-49FE-BB23-EF4A2C63903C}" sibTransId="{8A73AE47-D599-4BAE-98A8-ECAB73F258DC}"/>
    <dgm:cxn modelId="{4887CADD-CA66-4C98-B3F1-F1F6BAD759F2}" type="presOf" srcId="{CBF6E2FA-4430-4112-B2A3-EF7BE8D13207}" destId="{25F5C033-2F19-4ABA-80CE-71A3E41AEE06}" srcOrd="0" destOrd="0" presId="urn:microsoft.com/office/officeart/2005/8/layout/vList2"/>
    <dgm:cxn modelId="{1AEC398F-DEEE-49B2-8783-134AF660A897}" type="presParOf" srcId="{FFB9CCF1-268F-4509-9615-33BAEB6F1E19}" destId="{25F5C033-2F19-4ABA-80CE-71A3E41AEE06}" srcOrd="0" destOrd="0" presId="urn:microsoft.com/office/officeart/2005/8/layout/vList2"/>
    <dgm:cxn modelId="{7D5FF211-6FAC-44E9-91A1-5D4585F1A6EF}" type="presParOf" srcId="{FFB9CCF1-268F-4509-9615-33BAEB6F1E19}" destId="{21A3D45F-22FE-4A79-A3BC-2B84D4A321E0}" srcOrd="1" destOrd="0" presId="urn:microsoft.com/office/officeart/2005/8/layout/vList2"/>
    <dgm:cxn modelId="{86C03D55-6127-40A5-9B2B-BBE41EE95ED1}" type="presParOf" srcId="{FFB9CCF1-268F-4509-9615-33BAEB6F1E19}" destId="{C00F5CF2-022F-4B86-B09C-5B46B19B242A}" srcOrd="2" destOrd="0" presId="urn:microsoft.com/office/officeart/2005/8/layout/vList2"/>
    <dgm:cxn modelId="{3C6D229E-E617-46F4-9BE9-2A37B4A73A9C}" type="presParOf" srcId="{FFB9CCF1-268F-4509-9615-33BAEB6F1E19}" destId="{F024098C-68B3-4B19-B9D8-5964C35D2CF9}" srcOrd="3" destOrd="0" presId="urn:microsoft.com/office/officeart/2005/8/layout/vList2"/>
    <dgm:cxn modelId="{04D7FE81-60F0-4AF6-B186-BC9996B5547A}" type="presParOf" srcId="{FFB9CCF1-268F-4509-9615-33BAEB6F1E19}" destId="{C12047BE-B1F6-45FD-ABC3-ED72F2E7FA91}"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C2CE61C-6E3D-4492-96E4-0218FD22B83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R"/>
        </a:p>
      </dgm:t>
    </dgm:pt>
    <dgm:pt modelId="{E1E884D5-C846-4B96-A3FC-ECCEFB2F1F90}">
      <dgm:prSet custT="1"/>
      <dgm:spPr/>
      <dgm:t>
        <a:bodyPr/>
        <a:lstStyle/>
        <a:p>
          <a:pPr rtl="0"/>
          <a:r>
            <a:rPr lang="es-CR" sz="2000" b="1" u="none" dirty="0"/>
            <a:t>Fortalecer en la discusión de la reforma los principios de la seguridad social, en particular, el principio de SOLIDARIDAD</a:t>
          </a:r>
        </a:p>
      </dgm:t>
    </dgm:pt>
    <dgm:pt modelId="{CDDE2919-CAF9-46E8-8DBE-C5A095E963EC}" type="parTrans" cxnId="{4B877A44-8D3E-4983-9961-9FDBB3D45737}">
      <dgm:prSet/>
      <dgm:spPr/>
      <dgm:t>
        <a:bodyPr/>
        <a:lstStyle/>
        <a:p>
          <a:endParaRPr lang="es-CR"/>
        </a:p>
      </dgm:t>
    </dgm:pt>
    <dgm:pt modelId="{54292341-1356-439E-8B68-09BB8C578A6F}" type="sibTrans" cxnId="{4B877A44-8D3E-4983-9961-9FDBB3D45737}">
      <dgm:prSet/>
      <dgm:spPr/>
      <dgm:t>
        <a:bodyPr/>
        <a:lstStyle/>
        <a:p>
          <a:endParaRPr lang="es-CR"/>
        </a:p>
      </dgm:t>
    </dgm:pt>
    <dgm:pt modelId="{211D144D-9155-43DC-B8CC-B549437CA76E}" type="pres">
      <dgm:prSet presAssocID="{BC2CE61C-6E3D-4492-96E4-0218FD22B839}" presName="linear" presStyleCnt="0">
        <dgm:presLayoutVars>
          <dgm:animLvl val="lvl"/>
          <dgm:resizeHandles val="exact"/>
        </dgm:presLayoutVars>
      </dgm:prSet>
      <dgm:spPr/>
      <dgm:t>
        <a:bodyPr/>
        <a:lstStyle/>
        <a:p>
          <a:endParaRPr lang="es-CR"/>
        </a:p>
      </dgm:t>
    </dgm:pt>
    <dgm:pt modelId="{8B199C70-0433-4FF3-BEB7-CBA764AFD3AD}" type="pres">
      <dgm:prSet presAssocID="{E1E884D5-C846-4B96-A3FC-ECCEFB2F1F90}" presName="parentText" presStyleLbl="node1" presStyleIdx="0" presStyleCnt="1" custScaleY="321975" custLinFactNeighborY="-37755">
        <dgm:presLayoutVars>
          <dgm:chMax val="0"/>
          <dgm:bulletEnabled val="1"/>
        </dgm:presLayoutVars>
      </dgm:prSet>
      <dgm:spPr/>
      <dgm:t>
        <a:bodyPr/>
        <a:lstStyle/>
        <a:p>
          <a:endParaRPr lang="es-CR"/>
        </a:p>
      </dgm:t>
    </dgm:pt>
  </dgm:ptLst>
  <dgm:cxnLst>
    <dgm:cxn modelId="{227D3659-70B9-4C2B-9847-1EA9C8D073EC}" type="presOf" srcId="{BC2CE61C-6E3D-4492-96E4-0218FD22B839}" destId="{211D144D-9155-43DC-B8CC-B549437CA76E}" srcOrd="0" destOrd="0" presId="urn:microsoft.com/office/officeart/2005/8/layout/vList2"/>
    <dgm:cxn modelId="{4B877A44-8D3E-4983-9961-9FDBB3D45737}" srcId="{BC2CE61C-6E3D-4492-96E4-0218FD22B839}" destId="{E1E884D5-C846-4B96-A3FC-ECCEFB2F1F90}" srcOrd="0" destOrd="0" parTransId="{CDDE2919-CAF9-46E8-8DBE-C5A095E963EC}" sibTransId="{54292341-1356-439E-8B68-09BB8C578A6F}"/>
    <dgm:cxn modelId="{0F3B55E1-3CBE-4EEC-A114-F5CF583BC9AD}" type="presOf" srcId="{E1E884D5-C846-4B96-A3FC-ECCEFB2F1F90}" destId="{8B199C70-0433-4FF3-BEB7-CBA764AFD3AD}" srcOrd="0" destOrd="0" presId="urn:microsoft.com/office/officeart/2005/8/layout/vList2"/>
    <dgm:cxn modelId="{3F739510-117A-4231-A8EC-E2460923897B}" type="presParOf" srcId="{211D144D-9155-43DC-B8CC-B549437CA76E}" destId="{8B199C70-0433-4FF3-BEB7-CBA764AFD3A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EC50D5-83B0-4DC7-9B89-C8FDA1DDEF80}">
      <dsp:nvSpPr>
        <dsp:cNvPr id="0" name=""/>
        <dsp:cNvSpPr/>
      </dsp:nvSpPr>
      <dsp:spPr>
        <a:xfrm>
          <a:off x="1664532" y="-95726"/>
          <a:ext cx="4163030" cy="4163030"/>
        </a:xfrm>
        <a:prstGeom prst="circularArrow">
          <a:avLst>
            <a:gd name="adj1" fmla="val 4668"/>
            <a:gd name="adj2" fmla="val 272909"/>
            <a:gd name="adj3" fmla="val 12909558"/>
            <a:gd name="adj4" fmla="val 17977757"/>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E46635-5649-433C-8E35-200966FAC2DB}">
      <dsp:nvSpPr>
        <dsp:cNvPr id="0" name=""/>
        <dsp:cNvSpPr/>
      </dsp:nvSpPr>
      <dsp:spPr>
        <a:xfrm>
          <a:off x="2387564" y="1970"/>
          <a:ext cx="2716965" cy="135848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a:t>Reconocer que los regímenes de jubilación requieren actualizaciones </a:t>
          </a:r>
          <a:endParaRPr lang="es-CR" sz="1500" kern="1200" dirty="0"/>
        </a:p>
      </dsp:txBody>
      <dsp:txXfrm>
        <a:off x="2453880" y="68286"/>
        <a:ext cx="2584333" cy="1225850"/>
      </dsp:txXfrm>
    </dsp:sp>
    <dsp:sp modelId="{AB73F255-BA4E-4B90-95D8-B9537C774C03}">
      <dsp:nvSpPr>
        <dsp:cNvPr id="0" name=""/>
        <dsp:cNvSpPr/>
      </dsp:nvSpPr>
      <dsp:spPr>
        <a:xfrm>
          <a:off x="3741616" y="1496774"/>
          <a:ext cx="2998470" cy="135848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a:t> medidas basadas en la proporcionalidad, escalonadas,</a:t>
          </a:r>
        </a:p>
        <a:p>
          <a:pPr lvl="0" algn="ctr" defTabSz="666750">
            <a:lnSpc>
              <a:spcPct val="90000"/>
            </a:lnSpc>
            <a:spcBef>
              <a:spcPct val="0"/>
            </a:spcBef>
            <a:spcAft>
              <a:spcPct val="35000"/>
            </a:spcAft>
          </a:pPr>
          <a:r>
            <a:rPr lang="es-ES" sz="1500" kern="1200" dirty="0"/>
            <a:t> progresivas y graduales</a:t>
          </a:r>
          <a:endParaRPr lang="es-CR" sz="1500" kern="1200" dirty="0"/>
        </a:p>
      </dsp:txBody>
      <dsp:txXfrm>
        <a:off x="3807932" y="1563090"/>
        <a:ext cx="2865838" cy="1225850"/>
      </dsp:txXfrm>
    </dsp:sp>
    <dsp:sp modelId="{DCBA312A-FA89-430A-8048-FF3BA48E0FB5}">
      <dsp:nvSpPr>
        <dsp:cNvPr id="0" name=""/>
        <dsp:cNvSpPr/>
      </dsp:nvSpPr>
      <dsp:spPr>
        <a:xfrm>
          <a:off x="2387564" y="2991578"/>
          <a:ext cx="2716965" cy="135848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a:t>Previsiones para la Sostenibilidad Financiera de los Regímenes en largo plazo (a 40 años)</a:t>
          </a:r>
          <a:endParaRPr lang="es-CR" sz="1500" kern="1200" dirty="0"/>
        </a:p>
      </dsp:txBody>
      <dsp:txXfrm>
        <a:off x="2453880" y="3057894"/>
        <a:ext cx="2584333" cy="1225850"/>
      </dsp:txXfrm>
    </dsp:sp>
    <dsp:sp modelId="{4F9DE4F7-C3D2-4BB3-A33E-E634052504FA}">
      <dsp:nvSpPr>
        <dsp:cNvPr id="0" name=""/>
        <dsp:cNvSpPr/>
      </dsp:nvSpPr>
      <dsp:spPr>
        <a:xfrm>
          <a:off x="892760" y="1496774"/>
          <a:ext cx="2716965" cy="135848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a:t>Visión integral: medidas paramétricas y no paramétricas  (escenario Administración Eficiente con perspectiva de género)</a:t>
          </a:r>
          <a:endParaRPr lang="es-CR" sz="1500" kern="1200" dirty="0"/>
        </a:p>
      </dsp:txBody>
      <dsp:txXfrm>
        <a:off x="959076" y="1563090"/>
        <a:ext cx="2584333" cy="12258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FFD76-7516-4FE0-BE95-FE0466B283F7}">
      <dsp:nvSpPr>
        <dsp:cNvPr id="0" name=""/>
        <dsp:cNvSpPr/>
      </dsp:nvSpPr>
      <dsp:spPr>
        <a:xfrm>
          <a:off x="0" y="193255"/>
          <a:ext cx="8229600" cy="49420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s-CR" sz="3300" kern="1200" dirty="0"/>
            <a:t>En el contexto de A.L., Costa Rica establece una serie de medidas que fortalecen el sistema solidario de pensiones, a diferencia de las reformas de otros países como Chile, México, Bolivia, Perú, Colombia, que apostaron por Sistemas de Capitalización Individual, pasando de principios solidarios a una visión en que cada persona vela por su propio futuro.</a:t>
          </a:r>
        </a:p>
      </dsp:txBody>
      <dsp:txXfrm>
        <a:off x="241252" y="434507"/>
        <a:ext cx="7747096" cy="44595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5AF24-4369-452B-BAB8-DBF4DCAC5BE4}">
      <dsp:nvSpPr>
        <dsp:cNvPr id="0" name=""/>
        <dsp:cNvSpPr/>
      </dsp:nvSpPr>
      <dsp:spPr>
        <a:xfrm>
          <a:off x="1151110" y="-116463"/>
          <a:ext cx="1850610" cy="19170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a:t>MARCO DERECHOS HUMANOS</a:t>
          </a:r>
        </a:p>
      </dsp:txBody>
      <dsp:txXfrm>
        <a:off x="1422126" y="164286"/>
        <a:ext cx="1308578" cy="1355578"/>
      </dsp:txXfrm>
    </dsp:sp>
    <dsp:sp modelId="{DB69A39D-662A-4C42-BACB-ED95BDBE80A5}">
      <dsp:nvSpPr>
        <dsp:cNvPr id="0" name=""/>
        <dsp:cNvSpPr/>
      </dsp:nvSpPr>
      <dsp:spPr>
        <a:xfrm rot="2706828">
          <a:off x="2741067" y="1291595"/>
          <a:ext cx="1378" cy="4369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2741128" y="1378836"/>
        <a:ext cx="965" cy="262163"/>
      </dsp:txXfrm>
    </dsp:sp>
    <dsp:sp modelId="{1FF6701C-0076-4A1E-AE18-F8C689F7E019}">
      <dsp:nvSpPr>
        <dsp:cNvPr id="0" name=""/>
        <dsp:cNvSpPr/>
      </dsp:nvSpPr>
      <dsp:spPr>
        <a:xfrm>
          <a:off x="2452962" y="1218260"/>
          <a:ext cx="1982934" cy="199454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a:t>UNIVERSALIDAD</a:t>
          </a:r>
        </a:p>
        <a:p>
          <a:pPr lvl="0" algn="ctr" defTabSz="622300">
            <a:lnSpc>
              <a:spcPct val="90000"/>
            </a:lnSpc>
            <a:spcBef>
              <a:spcPct val="0"/>
            </a:spcBef>
            <a:spcAft>
              <a:spcPct val="35000"/>
            </a:spcAft>
          </a:pPr>
          <a:r>
            <a:rPr lang="es-ES" sz="1400" kern="1200" dirty="0"/>
            <a:t>OBLIGATORIEDAD</a:t>
          </a:r>
        </a:p>
        <a:p>
          <a:pPr lvl="0" algn="ctr" defTabSz="622300">
            <a:lnSpc>
              <a:spcPct val="90000"/>
            </a:lnSpc>
            <a:spcBef>
              <a:spcPct val="0"/>
            </a:spcBef>
            <a:spcAft>
              <a:spcPct val="35000"/>
            </a:spcAft>
          </a:pPr>
          <a:r>
            <a:rPr lang="es-ES" sz="1400" kern="1200" dirty="0"/>
            <a:t>SOLIDARIDAD </a:t>
          </a:r>
        </a:p>
        <a:p>
          <a:pPr lvl="0" algn="ctr" defTabSz="622300">
            <a:lnSpc>
              <a:spcPct val="90000"/>
            </a:lnSpc>
            <a:spcBef>
              <a:spcPct val="0"/>
            </a:spcBef>
            <a:spcAft>
              <a:spcPct val="35000"/>
            </a:spcAft>
          </a:pPr>
          <a:r>
            <a:rPr lang="es-ES" sz="1400" kern="1200" dirty="0"/>
            <a:t>EQUIDAD</a:t>
          </a:r>
        </a:p>
        <a:p>
          <a:pPr lvl="0" algn="ctr" defTabSz="622300">
            <a:lnSpc>
              <a:spcPct val="90000"/>
            </a:lnSpc>
            <a:spcBef>
              <a:spcPct val="0"/>
            </a:spcBef>
            <a:spcAft>
              <a:spcPct val="35000"/>
            </a:spcAft>
          </a:pPr>
          <a:r>
            <a:rPr lang="es-ES" sz="1400" kern="1200" dirty="0"/>
            <a:t>SUFICIENCIA</a:t>
          </a:r>
        </a:p>
        <a:p>
          <a:pPr lvl="0" algn="ctr" defTabSz="622300">
            <a:lnSpc>
              <a:spcPct val="90000"/>
            </a:lnSpc>
            <a:spcBef>
              <a:spcPct val="0"/>
            </a:spcBef>
            <a:spcAft>
              <a:spcPct val="35000"/>
            </a:spcAft>
          </a:pPr>
          <a:r>
            <a:rPr lang="es-ES" sz="1400" kern="1200" dirty="0"/>
            <a:t>SUBSIDIARIDAD</a:t>
          </a:r>
        </a:p>
      </dsp:txBody>
      <dsp:txXfrm>
        <a:off x="2743356" y="1510355"/>
        <a:ext cx="1402146" cy="1410357"/>
      </dsp:txXfrm>
    </dsp:sp>
    <dsp:sp modelId="{171182C1-C70F-458D-BBC9-B2700A38BF45}">
      <dsp:nvSpPr>
        <dsp:cNvPr id="0" name=""/>
        <dsp:cNvSpPr/>
      </dsp:nvSpPr>
      <dsp:spPr>
        <a:xfrm rot="8100000">
          <a:off x="2712734" y="2716302"/>
          <a:ext cx="24913" cy="4369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rot="10800000">
        <a:off x="2719113" y="2801047"/>
        <a:ext cx="17439" cy="262163"/>
      </dsp:txXfrm>
    </dsp:sp>
    <dsp:sp modelId="{417B85FE-F21D-444C-A573-0C2B8A4E8EC1}">
      <dsp:nvSpPr>
        <dsp:cNvPr id="0" name=""/>
        <dsp:cNvSpPr/>
      </dsp:nvSpPr>
      <dsp:spPr>
        <a:xfrm>
          <a:off x="1134939" y="2719363"/>
          <a:ext cx="1872062" cy="173925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a:t>ENFOQUE DE GÉNERO Y DE DIVERSIDAD</a:t>
          </a:r>
        </a:p>
      </dsp:txBody>
      <dsp:txXfrm>
        <a:off x="1409096" y="2974072"/>
        <a:ext cx="1323748" cy="1229841"/>
      </dsp:txXfrm>
    </dsp:sp>
    <dsp:sp modelId="{1813C9E3-2F97-425A-BEB8-EBAD6B1D6EC6}">
      <dsp:nvSpPr>
        <dsp:cNvPr id="0" name=""/>
        <dsp:cNvSpPr/>
      </dsp:nvSpPr>
      <dsp:spPr>
        <a:xfrm rot="13500000">
          <a:off x="1409112" y="2719456"/>
          <a:ext cx="21580" cy="4369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rot="10800000">
        <a:off x="1414638" y="2809132"/>
        <a:ext cx="15106" cy="262163"/>
      </dsp:txXfrm>
    </dsp:sp>
    <dsp:sp modelId="{D2739529-18CE-4FEA-B359-C88DB2733225}">
      <dsp:nvSpPr>
        <dsp:cNvPr id="0" name=""/>
        <dsp:cNvSpPr/>
      </dsp:nvSpPr>
      <dsp:spPr>
        <a:xfrm>
          <a:off x="-394121" y="1286357"/>
          <a:ext cx="2183265" cy="18583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a:t>FORTALECIMIENTO DE LA DEMOCRACIA:  DIALOGO ENTRE ACTORES SOCIALES Y PRODUCTIVOS EN EL MARCO DEL PROGRAMA DE TRABAJO DECENTE</a:t>
          </a:r>
        </a:p>
      </dsp:txBody>
      <dsp:txXfrm>
        <a:off x="-74389" y="1558506"/>
        <a:ext cx="1543801" cy="1314054"/>
      </dsp:txXfrm>
    </dsp:sp>
    <dsp:sp modelId="{5067B998-2B89-4830-8FC7-42877CCA1E5C}">
      <dsp:nvSpPr>
        <dsp:cNvPr id="0" name=""/>
        <dsp:cNvSpPr/>
      </dsp:nvSpPr>
      <dsp:spPr>
        <a:xfrm rot="18906801">
          <a:off x="1406999" y="1289364"/>
          <a:ext cx="2035" cy="4369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1407088" y="1376966"/>
        <a:ext cx="1425" cy="2621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1567F-76F3-46A5-978A-A49632DA64DC}">
      <dsp:nvSpPr>
        <dsp:cNvPr id="0" name=""/>
        <dsp:cNvSpPr/>
      </dsp:nvSpPr>
      <dsp:spPr>
        <a:xfrm>
          <a:off x="2214021" y="160940"/>
          <a:ext cx="3791653" cy="110925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93DFF1-B00B-47B1-80B0-869201A81ADE}">
      <dsp:nvSpPr>
        <dsp:cNvPr id="0" name=""/>
        <dsp:cNvSpPr/>
      </dsp:nvSpPr>
      <dsp:spPr>
        <a:xfrm>
          <a:off x="3805299" y="2877118"/>
          <a:ext cx="619001" cy="396160"/>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4969F0-B843-47B0-96B6-2621C55CFC5D}">
      <dsp:nvSpPr>
        <dsp:cNvPr id="0" name=""/>
        <dsp:cNvSpPr/>
      </dsp:nvSpPr>
      <dsp:spPr>
        <a:xfrm>
          <a:off x="2629196" y="3194047"/>
          <a:ext cx="2971206" cy="742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kern="1200" dirty="0"/>
            <a:t>SEGUROS SOCIALES SALUDABLES</a:t>
          </a:r>
        </a:p>
      </dsp:txBody>
      <dsp:txXfrm>
        <a:off x="2629196" y="3194047"/>
        <a:ext cx="2971206" cy="742801"/>
      </dsp:txXfrm>
    </dsp:sp>
    <dsp:sp modelId="{CF08CAAD-FBC4-4D9F-8AF2-C93AFD43A38D}">
      <dsp:nvSpPr>
        <dsp:cNvPr id="0" name=""/>
        <dsp:cNvSpPr/>
      </dsp:nvSpPr>
      <dsp:spPr>
        <a:xfrm>
          <a:off x="3213019" y="1153666"/>
          <a:ext cx="2036305" cy="151859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kern="1200" dirty="0"/>
            <a:t>                                             ESTRUCTURA DEL MERCADO LABORAL</a:t>
          </a:r>
        </a:p>
      </dsp:txBody>
      <dsp:txXfrm>
        <a:off x="3511229" y="1376059"/>
        <a:ext cx="1439885" cy="1073805"/>
      </dsp:txXfrm>
    </dsp:sp>
    <dsp:sp modelId="{3A5335A6-0A5A-4EC9-B283-C9E60B8646BB}">
      <dsp:nvSpPr>
        <dsp:cNvPr id="0" name=""/>
        <dsp:cNvSpPr/>
      </dsp:nvSpPr>
      <dsp:spPr>
        <a:xfrm>
          <a:off x="2214871" y="416847"/>
          <a:ext cx="1992104" cy="10182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kern="1200" dirty="0"/>
            <a:t>POLITICAS PUBLICAS </a:t>
          </a:r>
        </a:p>
      </dsp:txBody>
      <dsp:txXfrm>
        <a:off x="2506608" y="565964"/>
        <a:ext cx="1408630" cy="720002"/>
      </dsp:txXfrm>
    </dsp:sp>
    <dsp:sp modelId="{698EDB75-96AC-4929-91BE-38F86B33DBE7}">
      <dsp:nvSpPr>
        <dsp:cNvPr id="0" name=""/>
        <dsp:cNvSpPr/>
      </dsp:nvSpPr>
      <dsp:spPr>
        <a:xfrm>
          <a:off x="3977481" y="277145"/>
          <a:ext cx="1767024" cy="11142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kern="1200" dirty="0"/>
            <a:t>MACROECONOMÍA</a:t>
          </a:r>
        </a:p>
      </dsp:txBody>
      <dsp:txXfrm>
        <a:off x="4236256" y="440316"/>
        <a:ext cx="1249474" cy="787860"/>
      </dsp:txXfrm>
    </dsp:sp>
    <dsp:sp modelId="{BAE63085-B40F-4D17-81CA-1B69526ED103}">
      <dsp:nvSpPr>
        <dsp:cNvPr id="0" name=""/>
        <dsp:cNvSpPr/>
      </dsp:nvSpPr>
      <dsp:spPr>
        <a:xfrm>
          <a:off x="2025786" y="0"/>
          <a:ext cx="4348851" cy="2773126"/>
        </a:xfrm>
        <a:prstGeom prst="funnel">
          <a:avLst/>
        </a:prstGeom>
        <a:solidFill>
          <a:srgbClr val="FFFF00">
            <a:alpha val="40000"/>
          </a:srgb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0.0365</cdr:x>
      <cdr:y>0.84195</cdr:y>
    </cdr:from>
    <cdr:to>
      <cdr:x>0.9781</cdr:x>
      <cdr:y>0.98176</cdr:y>
    </cdr:to>
    <cdr:sp macro="" textlink="">
      <cdr:nvSpPr>
        <cdr:cNvPr id="2" name="CuadroTexto 1">
          <a:extLst xmlns:a="http://schemas.openxmlformats.org/drawingml/2006/main">
            <a:ext uri="{FF2B5EF4-FFF2-40B4-BE49-F238E27FC236}">
              <a16:creationId xmlns="" xmlns:a16="http://schemas.microsoft.com/office/drawing/2014/main" id="{FF56CB24-D120-4248-B64C-8AC2B1E24803}"/>
            </a:ext>
          </a:extLst>
        </cdr:cNvPr>
        <cdr:cNvSpPr txBox="1"/>
      </cdr:nvSpPr>
      <cdr:spPr>
        <a:xfrm xmlns:a="http://schemas.openxmlformats.org/drawingml/2006/main">
          <a:off x="190501" y="2638425"/>
          <a:ext cx="4914900" cy="4381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R" sz="1000"/>
            <a:t>Fuente: Área Especializada de Información, INAMU; con base en datos de la Encuesta Contínua de Empleo, III Trimestre 2016.</a:t>
          </a:r>
        </a:p>
        <a:p xmlns:a="http://schemas.openxmlformats.org/drawingml/2006/main">
          <a:endParaRPr lang="es-CR" sz="900"/>
        </a:p>
      </cdr:txBody>
    </cdr:sp>
  </cdr:relSizeAnchor>
</c:userShapes>
</file>

<file path=ppt/drawings/drawing2.xml><?xml version="1.0" encoding="utf-8"?>
<c:userShapes xmlns:c="http://schemas.openxmlformats.org/drawingml/2006/chart">
  <cdr:relSizeAnchor xmlns:cdr="http://schemas.openxmlformats.org/drawingml/2006/chartDrawing">
    <cdr:from>
      <cdr:x>0.04332</cdr:x>
      <cdr:y>0.86216</cdr:y>
    </cdr:from>
    <cdr:to>
      <cdr:x>0.96029</cdr:x>
      <cdr:y>0.97744</cdr:y>
    </cdr:to>
    <cdr:sp macro="" textlink="">
      <cdr:nvSpPr>
        <cdr:cNvPr id="2" name="CuadroTexto 1">
          <a:extLst xmlns:a="http://schemas.openxmlformats.org/drawingml/2006/main">
            <a:ext uri="{FF2B5EF4-FFF2-40B4-BE49-F238E27FC236}">
              <a16:creationId xmlns="" xmlns:a16="http://schemas.microsoft.com/office/drawing/2014/main" id="{32BAEAC3-76FF-4CBE-A9F2-33DD61A36560}"/>
            </a:ext>
          </a:extLst>
        </cdr:cNvPr>
        <cdr:cNvSpPr txBox="1"/>
      </cdr:nvSpPr>
      <cdr:spPr>
        <a:xfrm xmlns:a="http://schemas.openxmlformats.org/drawingml/2006/main">
          <a:off x="228600" y="3276601"/>
          <a:ext cx="4838700" cy="4381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R" sz="1000"/>
            <a:t>Fuente: Área Especializada de Información, INAMU; con base en datos de la Encuesta Contínua de Empleo, III Trimestre 2016.</a:t>
          </a:r>
        </a:p>
        <a:p xmlns:a="http://schemas.openxmlformats.org/drawingml/2006/main">
          <a:endParaRPr lang="es-CR" sz="1100"/>
        </a:p>
      </cdr:txBody>
    </cdr:sp>
  </cdr:relSizeAnchor>
</c:userShapes>
</file>

<file path=ppt/drawings/drawing3.xml><?xml version="1.0" encoding="utf-8"?>
<c:userShapes xmlns:c="http://schemas.openxmlformats.org/drawingml/2006/chart">
  <cdr:relSizeAnchor xmlns:cdr="http://schemas.openxmlformats.org/drawingml/2006/chartDrawing">
    <cdr:from>
      <cdr:x>0.02528</cdr:x>
      <cdr:y>0.91563</cdr:y>
    </cdr:from>
    <cdr:to>
      <cdr:x>0.96998</cdr:x>
      <cdr:y>0.99063</cdr:y>
    </cdr:to>
    <cdr:sp macro="" textlink="">
      <cdr:nvSpPr>
        <cdr:cNvPr id="2" name="CuadroTexto 1">
          <a:extLst xmlns:a="http://schemas.openxmlformats.org/drawingml/2006/main">
            <a:ext uri="{FF2B5EF4-FFF2-40B4-BE49-F238E27FC236}">
              <a16:creationId xmlns="" xmlns:a16="http://schemas.microsoft.com/office/drawing/2014/main" id="{ECD93EBF-E603-405D-9E62-175F231FC3F9}"/>
            </a:ext>
          </a:extLst>
        </cdr:cNvPr>
        <cdr:cNvSpPr txBox="1"/>
      </cdr:nvSpPr>
      <cdr:spPr>
        <a:xfrm xmlns:a="http://schemas.openxmlformats.org/drawingml/2006/main">
          <a:off x="152401" y="2790825"/>
          <a:ext cx="569595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R" sz="1000"/>
            <a:t>Fuente: Unidad de Investigación, INAMU; con base en datos de la ENAHO 2010-2015.</a:t>
          </a:r>
        </a:p>
        <a:p xmlns:a="http://schemas.openxmlformats.org/drawingml/2006/main">
          <a:endParaRPr lang="es-CR"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6FE7CE-374E-444B-9E5A-A23D45247BCE}" type="datetimeFigureOut">
              <a:rPr lang="es-CR" smtClean="0"/>
              <a:pPr/>
              <a:t>17/08/2017</a:t>
            </a:fld>
            <a:endParaRPr lang="es-C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A69A77-338D-4B38-A4D4-5A5E46FA6CE1}" type="slidenum">
              <a:rPr lang="es-CR" smtClean="0"/>
              <a:pPr/>
              <a:t>‹Nº›</a:t>
            </a:fld>
            <a:endParaRPr lang="es-CR"/>
          </a:p>
        </p:txBody>
      </p:sp>
    </p:spTree>
    <p:extLst>
      <p:ext uri="{BB962C8B-B14F-4D97-AF65-F5344CB8AC3E}">
        <p14:creationId xmlns:p14="http://schemas.microsoft.com/office/powerpoint/2010/main" val="3552366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F9A69A77-338D-4B38-A4D4-5A5E46FA6CE1}" type="slidenum">
              <a:rPr lang="es-CR" smtClean="0"/>
              <a:pPr/>
              <a:t>1</a:t>
            </a:fld>
            <a:endParaRPr lang="es-CR"/>
          </a:p>
        </p:txBody>
      </p:sp>
    </p:spTree>
    <p:extLst>
      <p:ext uri="{BB962C8B-B14F-4D97-AF65-F5344CB8AC3E}">
        <p14:creationId xmlns:p14="http://schemas.microsoft.com/office/powerpoint/2010/main" val="1483766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F9A69A77-338D-4B38-A4D4-5A5E46FA6CE1}" type="slidenum">
              <a:rPr lang="es-CR" smtClean="0"/>
              <a:pPr/>
              <a:t>8</a:t>
            </a:fld>
            <a:endParaRPr lang="es-CR"/>
          </a:p>
        </p:txBody>
      </p:sp>
    </p:spTree>
    <p:extLst>
      <p:ext uri="{BB962C8B-B14F-4D97-AF65-F5344CB8AC3E}">
        <p14:creationId xmlns:p14="http://schemas.microsoft.com/office/powerpoint/2010/main" val="1423368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F9A69A77-338D-4B38-A4D4-5A5E46FA6CE1}" type="slidenum">
              <a:rPr lang="es-CR" smtClean="0"/>
              <a:pPr/>
              <a:t>10</a:t>
            </a:fld>
            <a:endParaRPr lang="es-CR"/>
          </a:p>
        </p:txBody>
      </p:sp>
    </p:spTree>
    <p:extLst>
      <p:ext uri="{BB962C8B-B14F-4D97-AF65-F5344CB8AC3E}">
        <p14:creationId xmlns:p14="http://schemas.microsoft.com/office/powerpoint/2010/main" val="3683507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La tasa de ocupación es de 38.5% en el III </a:t>
            </a:r>
            <a:r>
              <a:rPr lang="es-CR" dirty="0" err="1"/>
              <a:t>Trim</a:t>
            </a:r>
            <a:r>
              <a:rPr lang="es-CR" dirty="0"/>
              <a:t> del 2016 frente a un 65.6% de los hombres</a:t>
            </a:r>
          </a:p>
        </p:txBody>
      </p:sp>
      <p:sp>
        <p:nvSpPr>
          <p:cNvPr id="4" name="Marcador de número de diapositiva 3"/>
          <p:cNvSpPr>
            <a:spLocks noGrp="1"/>
          </p:cNvSpPr>
          <p:nvPr>
            <p:ph type="sldNum" sz="quarter" idx="10"/>
          </p:nvPr>
        </p:nvSpPr>
        <p:spPr/>
        <p:txBody>
          <a:bodyPr/>
          <a:lstStyle/>
          <a:p>
            <a:fld id="{F9A69A77-338D-4B38-A4D4-5A5E46FA6CE1}" type="slidenum">
              <a:rPr lang="es-CR" smtClean="0"/>
              <a:pPr/>
              <a:t>14</a:t>
            </a:fld>
            <a:endParaRPr lang="es-CR"/>
          </a:p>
        </p:txBody>
      </p:sp>
    </p:spTree>
    <p:extLst>
      <p:ext uri="{BB962C8B-B14F-4D97-AF65-F5344CB8AC3E}">
        <p14:creationId xmlns:p14="http://schemas.microsoft.com/office/powerpoint/2010/main" val="602621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F9A69A77-338D-4B38-A4D4-5A5E46FA6CE1}" type="slidenum">
              <a:rPr lang="es-CR" smtClean="0"/>
              <a:pPr/>
              <a:t>19</a:t>
            </a:fld>
            <a:endParaRPr lang="es-CR"/>
          </a:p>
        </p:txBody>
      </p:sp>
    </p:spTree>
    <p:extLst>
      <p:ext uri="{BB962C8B-B14F-4D97-AF65-F5344CB8AC3E}">
        <p14:creationId xmlns:p14="http://schemas.microsoft.com/office/powerpoint/2010/main" val="52310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F9A69A77-338D-4B38-A4D4-5A5E46FA6CE1}" type="slidenum">
              <a:rPr lang="es-CR" smtClean="0"/>
              <a:pPr/>
              <a:t>26</a:t>
            </a:fld>
            <a:endParaRPr lang="es-CR"/>
          </a:p>
        </p:txBody>
      </p:sp>
    </p:spTree>
    <p:extLst>
      <p:ext uri="{BB962C8B-B14F-4D97-AF65-F5344CB8AC3E}">
        <p14:creationId xmlns:p14="http://schemas.microsoft.com/office/powerpoint/2010/main" val="3793222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F9A69A77-338D-4B38-A4D4-5A5E46FA6CE1}" type="slidenum">
              <a:rPr lang="es-CR" smtClean="0"/>
              <a:pPr/>
              <a:t>27</a:t>
            </a:fld>
            <a:endParaRPr lang="es-CR"/>
          </a:p>
        </p:txBody>
      </p:sp>
    </p:spTree>
    <p:extLst>
      <p:ext uri="{BB962C8B-B14F-4D97-AF65-F5344CB8AC3E}">
        <p14:creationId xmlns:p14="http://schemas.microsoft.com/office/powerpoint/2010/main" val="660697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F9A69A77-338D-4B38-A4D4-5A5E46FA6CE1}" type="slidenum">
              <a:rPr lang="es-CR" smtClean="0"/>
              <a:pPr/>
              <a:t>28</a:t>
            </a:fld>
            <a:endParaRPr lang="es-CR"/>
          </a:p>
        </p:txBody>
      </p:sp>
    </p:spTree>
    <p:extLst>
      <p:ext uri="{BB962C8B-B14F-4D97-AF65-F5344CB8AC3E}">
        <p14:creationId xmlns:p14="http://schemas.microsoft.com/office/powerpoint/2010/main" val="2746703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R"/>
          </a:p>
        </p:txBody>
      </p:sp>
      <p:sp>
        <p:nvSpPr>
          <p:cNvPr id="4" name="3 Marcador de fecha"/>
          <p:cNvSpPr>
            <a:spLocks noGrp="1"/>
          </p:cNvSpPr>
          <p:nvPr>
            <p:ph type="dt" sz="half" idx="10"/>
          </p:nvPr>
        </p:nvSpPr>
        <p:spPr/>
        <p:txBody>
          <a:bodyPr/>
          <a:lstStyle/>
          <a:p>
            <a:fld id="{58597E53-0067-4541-9520-C100EEFA5468}" type="datetimeFigureOut">
              <a:rPr lang="es-CR" smtClean="0"/>
              <a:pPr/>
              <a:t>17/08/2017</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FAFD36C4-8519-4AE1-AD6A-E8FDB7F8B9A5}" type="slidenum">
              <a:rPr lang="es-CR" smtClean="0"/>
              <a:pPr/>
              <a:t>‹Nº›</a:t>
            </a:fld>
            <a:endParaRPr lang="es-CR"/>
          </a:p>
        </p:txBody>
      </p:sp>
    </p:spTree>
    <p:extLst>
      <p:ext uri="{BB962C8B-B14F-4D97-AF65-F5344CB8AC3E}">
        <p14:creationId xmlns:p14="http://schemas.microsoft.com/office/powerpoint/2010/main" val="312743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3 Marcador de fecha"/>
          <p:cNvSpPr>
            <a:spLocks noGrp="1"/>
          </p:cNvSpPr>
          <p:nvPr>
            <p:ph type="dt" sz="half" idx="10"/>
          </p:nvPr>
        </p:nvSpPr>
        <p:spPr/>
        <p:txBody>
          <a:bodyPr/>
          <a:lstStyle/>
          <a:p>
            <a:fld id="{58597E53-0067-4541-9520-C100EEFA5468}" type="datetimeFigureOut">
              <a:rPr lang="es-CR" smtClean="0"/>
              <a:pPr/>
              <a:t>17/08/2017</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FAFD36C4-8519-4AE1-AD6A-E8FDB7F8B9A5}" type="slidenum">
              <a:rPr lang="es-CR" smtClean="0"/>
              <a:pPr/>
              <a:t>‹Nº›</a:t>
            </a:fld>
            <a:endParaRPr lang="es-CR"/>
          </a:p>
        </p:txBody>
      </p:sp>
    </p:spTree>
    <p:extLst>
      <p:ext uri="{BB962C8B-B14F-4D97-AF65-F5344CB8AC3E}">
        <p14:creationId xmlns:p14="http://schemas.microsoft.com/office/powerpoint/2010/main" val="337646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3 Marcador de fecha"/>
          <p:cNvSpPr>
            <a:spLocks noGrp="1"/>
          </p:cNvSpPr>
          <p:nvPr>
            <p:ph type="dt" sz="half" idx="10"/>
          </p:nvPr>
        </p:nvSpPr>
        <p:spPr/>
        <p:txBody>
          <a:bodyPr/>
          <a:lstStyle/>
          <a:p>
            <a:fld id="{58597E53-0067-4541-9520-C100EEFA5468}" type="datetimeFigureOut">
              <a:rPr lang="es-CR" smtClean="0"/>
              <a:pPr/>
              <a:t>17/08/2017</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FAFD36C4-8519-4AE1-AD6A-E8FDB7F8B9A5}" type="slidenum">
              <a:rPr lang="es-CR" smtClean="0"/>
              <a:pPr/>
              <a:t>‹Nº›</a:t>
            </a:fld>
            <a:endParaRPr lang="es-CR"/>
          </a:p>
        </p:txBody>
      </p:sp>
    </p:spTree>
    <p:extLst>
      <p:ext uri="{BB962C8B-B14F-4D97-AF65-F5344CB8AC3E}">
        <p14:creationId xmlns:p14="http://schemas.microsoft.com/office/powerpoint/2010/main" val="48482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3 Marcador de fecha"/>
          <p:cNvSpPr>
            <a:spLocks noGrp="1"/>
          </p:cNvSpPr>
          <p:nvPr>
            <p:ph type="dt" sz="half" idx="10"/>
          </p:nvPr>
        </p:nvSpPr>
        <p:spPr/>
        <p:txBody>
          <a:bodyPr/>
          <a:lstStyle/>
          <a:p>
            <a:fld id="{58597E53-0067-4541-9520-C100EEFA5468}" type="datetimeFigureOut">
              <a:rPr lang="es-CR" smtClean="0"/>
              <a:pPr/>
              <a:t>17/08/2017</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FAFD36C4-8519-4AE1-AD6A-E8FDB7F8B9A5}" type="slidenum">
              <a:rPr lang="es-CR" smtClean="0"/>
              <a:pPr/>
              <a:t>‹Nº›</a:t>
            </a:fld>
            <a:endParaRPr lang="es-CR"/>
          </a:p>
        </p:txBody>
      </p:sp>
    </p:spTree>
    <p:extLst>
      <p:ext uri="{BB962C8B-B14F-4D97-AF65-F5344CB8AC3E}">
        <p14:creationId xmlns:p14="http://schemas.microsoft.com/office/powerpoint/2010/main" val="276799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8597E53-0067-4541-9520-C100EEFA5468}" type="datetimeFigureOut">
              <a:rPr lang="es-CR" smtClean="0"/>
              <a:pPr/>
              <a:t>17/08/2017</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FAFD36C4-8519-4AE1-AD6A-E8FDB7F8B9A5}" type="slidenum">
              <a:rPr lang="es-CR" smtClean="0"/>
              <a:pPr/>
              <a:t>‹Nº›</a:t>
            </a:fld>
            <a:endParaRPr lang="es-CR"/>
          </a:p>
        </p:txBody>
      </p:sp>
    </p:spTree>
    <p:extLst>
      <p:ext uri="{BB962C8B-B14F-4D97-AF65-F5344CB8AC3E}">
        <p14:creationId xmlns:p14="http://schemas.microsoft.com/office/powerpoint/2010/main" val="4190353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4 Marcador de fecha"/>
          <p:cNvSpPr>
            <a:spLocks noGrp="1"/>
          </p:cNvSpPr>
          <p:nvPr>
            <p:ph type="dt" sz="half" idx="10"/>
          </p:nvPr>
        </p:nvSpPr>
        <p:spPr/>
        <p:txBody>
          <a:bodyPr/>
          <a:lstStyle/>
          <a:p>
            <a:fld id="{58597E53-0067-4541-9520-C100EEFA5468}" type="datetimeFigureOut">
              <a:rPr lang="es-CR" smtClean="0"/>
              <a:pPr/>
              <a:t>17/08/2017</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FAFD36C4-8519-4AE1-AD6A-E8FDB7F8B9A5}" type="slidenum">
              <a:rPr lang="es-CR" smtClean="0"/>
              <a:pPr/>
              <a:t>‹Nº›</a:t>
            </a:fld>
            <a:endParaRPr lang="es-CR"/>
          </a:p>
        </p:txBody>
      </p:sp>
    </p:spTree>
    <p:extLst>
      <p:ext uri="{BB962C8B-B14F-4D97-AF65-F5344CB8AC3E}">
        <p14:creationId xmlns:p14="http://schemas.microsoft.com/office/powerpoint/2010/main" val="102118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7" name="6 Marcador de fecha"/>
          <p:cNvSpPr>
            <a:spLocks noGrp="1"/>
          </p:cNvSpPr>
          <p:nvPr>
            <p:ph type="dt" sz="half" idx="10"/>
          </p:nvPr>
        </p:nvSpPr>
        <p:spPr/>
        <p:txBody>
          <a:bodyPr/>
          <a:lstStyle/>
          <a:p>
            <a:fld id="{58597E53-0067-4541-9520-C100EEFA5468}" type="datetimeFigureOut">
              <a:rPr lang="es-CR" smtClean="0"/>
              <a:pPr/>
              <a:t>17/08/2017</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FAFD36C4-8519-4AE1-AD6A-E8FDB7F8B9A5}" type="slidenum">
              <a:rPr lang="es-CR" smtClean="0"/>
              <a:pPr/>
              <a:t>‹Nº›</a:t>
            </a:fld>
            <a:endParaRPr lang="es-CR"/>
          </a:p>
        </p:txBody>
      </p:sp>
    </p:spTree>
    <p:extLst>
      <p:ext uri="{BB962C8B-B14F-4D97-AF65-F5344CB8AC3E}">
        <p14:creationId xmlns:p14="http://schemas.microsoft.com/office/powerpoint/2010/main" val="198596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R"/>
          </a:p>
        </p:txBody>
      </p:sp>
      <p:sp>
        <p:nvSpPr>
          <p:cNvPr id="3" name="2 Marcador de fecha"/>
          <p:cNvSpPr>
            <a:spLocks noGrp="1"/>
          </p:cNvSpPr>
          <p:nvPr>
            <p:ph type="dt" sz="half" idx="10"/>
          </p:nvPr>
        </p:nvSpPr>
        <p:spPr/>
        <p:txBody>
          <a:bodyPr/>
          <a:lstStyle/>
          <a:p>
            <a:fld id="{58597E53-0067-4541-9520-C100EEFA5468}" type="datetimeFigureOut">
              <a:rPr lang="es-CR" smtClean="0"/>
              <a:pPr/>
              <a:t>17/08/2017</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FAFD36C4-8519-4AE1-AD6A-E8FDB7F8B9A5}" type="slidenum">
              <a:rPr lang="es-CR" smtClean="0"/>
              <a:pPr/>
              <a:t>‹Nº›</a:t>
            </a:fld>
            <a:endParaRPr lang="es-CR"/>
          </a:p>
        </p:txBody>
      </p:sp>
    </p:spTree>
    <p:extLst>
      <p:ext uri="{BB962C8B-B14F-4D97-AF65-F5344CB8AC3E}">
        <p14:creationId xmlns:p14="http://schemas.microsoft.com/office/powerpoint/2010/main" val="1237093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8597E53-0067-4541-9520-C100EEFA5468}" type="datetimeFigureOut">
              <a:rPr lang="es-CR" smtClean="0"/>
              <a:pPr/>
              <a:t>17/08/2017</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FAFD36C4-8519-4AE1-AD6A-E8FDB7F8B9A5}" type="slidenum">
              <a:rPr lang="es-CR" smtClean="0"/>
              <a:pPr/>
              <a:t>‹Nº›</a:t>
            </a:fld>
            <a:endParaRPr lang="es-CR"/>
          </a:p>
        </p:txBody>
      </p:sp>
    </p:spTree>
    <p:extLst>
      <p:ext uri="{BB962C8B-B14F-4D97-AF65-F5344CB8AC3E}">
        <p14:creationId xmlns:p14="http://schemas.microsoft.com/office/powerpoint/2010/main" val="265663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8597E53-0067-4541-9520-C100EEFA5468}" type="datetimeFigureOut">
              <a:rPr lang="es-CR" smtClean="0"/>
              <a:pPr/>
              <a:t>17/08/2017</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FAFD36C4-8519-4AE1-AD6A-E8FDB7F8B9A5}" type="slidenum">
              <a:rPr lang="es-CR" smtClean="0"/>
              <a:pPr/>
              <a:t>‹Nº›</a:t>
            </a:fld>
            <a:endParaRPr lang="es-CR"/>
          </a:p>
        </p:txBody>
      </p:sp>
    </p:spTree>
    <p:extLst>
      <p:ext uri="{BB962C8B-B14F-4D97-AF65-F5344CB8AC3E}">
        <p14:creationId xmlns:p14="http://schemas.microsoft.com/office/powerpoint/2010/main" val="1426613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8597E53-0067-4541-9520-C100EEFA5468}" type="datetimeFigureOut">
              <a:rPr lang="es-CR" smtClean="0"/>
              <a:pPr/>
              <a:t>17/08/2017</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FAFD36C4-8519-4AE1-AD6A-E8FDB7F8B9A5}" type="slidenum">
              <a:rPr lang="es-CR" smtClean="0"/>
              <a:pPr/>
              <a:t>‹Nº›</a:t>
            </a:fld>
            <a:endParaRPr lang="es-CR"/>
          </a:p>
        </p:txBody>
      </p:sp>
    </p:spTree>
    <p:extLst>
      <p:ext uri="{BB962C8B-B14F-4D97-AF65-F5344CB8AC3E}">
        <p14:creationId xmlns:p14="http://schemas.microsoft.com/office/powerpoint/2010/main" val="12828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97E53-0067-4541-9520-C100EEFA5468}" type="datetimeFigureOut">
              <a:rPr lang="es-CR" smtClean="0"/>
              <a:pPr/>
              <a:t>17/08/2017</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FD36C4-8519-4AE1-AD6A-E8FDB7F8B9A5}" type="slidenum">
              <a:rPr lang="es-CR" smtClean="0"/>
              <a:pPr/>
              <a:t>‹Nº›</a:t>
            </a:fld>
            <a:endParaRPr lang="es-CR"/>
          </a:p>
        </p:txBody>
      </p:sp>
    </p:spTree>
    <p:extLst>
      <p:ext uri="{BB962C8B-B14F-4D97-AF65-F5344CB8AC3E}">
        <p14:creationId xmlns:p14="http://schemas.microsoft.com/office/powerpoint/2010/main" val="807311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2.pn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ogo"/>
          <p:cNvPicPr>
            <a:picLocks noChangeAspect="1" noChangeArrowheads="1"/>
          </p:cNvPicPr>
          <p:nvPr/>
        </p:nvPicPr>
        <p:blipFill>
          <a:blip r:embed="rId3"/>
          <a:srcRect/>
          <a:stretch>
            <a:fillRect/>
          </a:stretch>
        </p:blipFill>
        <p:spPr bwMode="auto">
          <a:xfrm>
            <a:off x="7380288" y="188913"/>
            <a:ext cx="1366837" cy="773112"/>
          </a:xfrm>
          <a:prstGeom prst="rect">
            <a:avLst/>
          </a:prstGeom>
          <a:noFill/>
          <a:ln w="9525">
            <a:noFill/>
            <a:miter lim="800000"/>
            <a:headEnd/>
            <a:tailEnd/>
          </a:ln>
        </p:spPr>
      </p:pic>
      <p:pic>
        <p:nvPicPr>
          <p:cNvPr id="2051" name="Picture 3" descr="cintillo3"/>
          <p:cNvPicPr>
            <a:picLocks noChangeAspect="1" noChangeArrowheads="1"/>
          </p:cNvPicPr>
          <p:nvPr/>
        </p:nvPicPr>
        <p:blipFill>
          <a:blip r:embed="rId4"/>
          <a:srcRect/>
          <a:stretch>
            <a:fillRect/>
          </a:stretch>
        </p:blipFill>
        <p:spPr bwMode="auto">
          <a:xfrm>
            <a:off x="0" y="3315419"/>
            <a:ext cx="9144000" cy="3527425"/>
          </a:xfrm>
          <a:prstGeom prst="rect">
            <a:avLst/>
          </a:prstGeom>
          <a:noFill/>
          <a:ln w="9525">
            <a:noFill/>
            <a:miter lim="800000"/>
            <a:headEnd/>
            <a:tailEnd/>
          </a:ln>
        </p:spPr>
      </p:pic>
      <p:sp>
        <p:nvSpPr>
          <p:cNvPr id="1029" name="Rectangle 4"/>
          <p:cNvSpPr>
            <a:spLocks noGrp="1" noChangeArrowheads="1"/>
          </p:cNvSpPr>
          <p:nvPr>
            <p:ph type="subTitle" idx="1"/>
          </p:nvPr>
        </p:nvSpPr>
        <p:spPr>
          <a:xfrm>
            <a:off x="468313" y="1196975"/>
            <a:ext cx="7119937" cy="4297363"/>
          </a:xfrm>
        </p:spPr>
        <p:txBody>
          <a:bodyPr rtlCol="0">
            <a:normAutofit/>
          </a:bodyPr>
          <a:lstStyle/>
          <a:p>
            <a:pPr>
              <a:defRPr/>
            </a:pPr>
            <a:r>
              <a:rPr lang="es-ES" sz="2600" b="1" i="1" dirty="0"/>
              <a:t> </a:t>
            </a:r>
          </a:p>
          <a:p>
            <a:pPr>
              <a:defRPr/>
            </a:pPr>
            <a:endParaRPr lang="es-ES" sz="2600" b="1" i="1" dirty="0"/>
          </a:p>
          <a:p>
            <a:pPr>
              <a:defRPr/>
            </a:pPr>
            <a:r>
              <a:rPr lang="es-ES" sz="2600" b="1" i="1" dirty="0"/>
              <a:t>“ REGÍMENES DE JUBILACIONES Y DERECHOS HUMANOS DE LAS MUJERES”</a:t>
            </a:r>
          </a:p>
          <a:p>
            <a:pPr>
              <a:defRPr/>
            </a:pPr>
            <a:endParaRPr lang="es-MX" sz="1400" b="1" dirty="0">
              <a:cs typeface="Aharoni" pitchFamily="2" charset="-79"/>
            </a:endParaRPr>
          </a:p>
          <a:p>
            <a:pPr algn="r" eaLnBrk="1" fontAlgn="auto" hangingPunct="1">
              <a:spcAft>
                <a:spcPts val="0"/>
              </a:spcAft>
              <a:buFont typeface="Arial" pitchFamily="34" charset="0"/>
              <a:buNone/>
              <a:defRPr/>
            </a:pPr>
            <a:endParaRPr lang="es-MX" sz="1400" b="1" dirty="0">
              <a:cs typeface="Aharoni" pitchFamily="2" charset="-79"/>
            </a:endParaRPr>
          </a:p>
          <a:p>
            <a:pPr>
              <a:defRPr/>
            </a:pPr>
            <a:r>
              <a:rPr lang="es-MX" sz="2800" b="1" dirty="0">
                <a:cs typeface="Aharoni" pitchFamily="2" charset="-79"/>
              </a:rPr>
              <a:t>Instituto Nacional de las Mujeres</a:t>
            </a:r>
          </a:p>
          <a:p>
            <a:pPr>
              <a:defRPr/>
            </a:pPr>
            <a:endParaRPr lang="es-CR" sz="2800" b="1" dirty="0"/>
          </a:p>
          <a:p>
            <a:pPr>
              <a:defRPr/>
            </a:pPr>
            <a:r>
              <a:rPr lang="es-CR" sz="2800" b="1" dirty="0"/>
              <a:t>Agosto de 2017</a:t>
            </a:r>
          </a:p>
          <a:p>
            <a:pPr eaLnBrk="1" fontAlgn="auto" hangingPunct="1">
              <a:spcAft>
                <a:spcPts val="0"/>
              </a:spcAft>
              <a:buFont typeface="Arial" pitchFamily="34" charset="0"/>
              <a:buNone/>
              <a:defRPr/>
            </a:pPr>
            <a:endParaRPr lang="es-MX"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88640"/>
            <a:ext cx="8229600" cy="504056"/>
          </a:xfrm>
        </p:spPr>
        <p:txBody>
          <a:bodyPr>
            <a:normAutofit fontScale="90000"/>
          </a:bodyPr>
          <a:lstStyle/>
          <a:p>
            <a:r>
              <a:rPr lang="es-CR" sz="3600" dirty="0"/>
              <a:t>MARCO NORMATIVO</a:t>
            </a:r>
          </a:p>
        </p:txBody>
      </p:sp>
      <p:graphicFrame>
        <p:nvGraphicFramePr>
          <p:cNvPr id="4" name="Marcador de contenido 3">
            <a:extLst>
              <a:ext uri="{FF2B5EF4-FFF2-40B4-BE49-F238E27FC236}">
                <a16:creationId xmlns="" xmlns:a16="http://schemas.microsoft.com/office/drawing/2014/main" id="{ECE7F708-1081-42E0-A86E-77BFDB659653}"/>
              </a:ext>
            </a:extLst>
          </p:cNvPr>
          <p:cNvGraphicFramePr>
            <a:graphicFrameLocks noGrp="1"/>
          </p:cNvGraphicFramePr>
          <p:nvPr>
            <p:ph idx="1"/>
            <p:extLst>
              <p:ext uri="{D42A27DB-BD31-4B8C-83A1-F6EECF244321}">
                <p14:modId xmlns:p14="http://schemas.microsoft.com/office/powerpoint/2010/main" val="674594192"/>
              </p:ext>
            </p:extLst>
          </p:nvPr>
        </p:nvGraphicFramePr>
        <p:xfrm>
          <a:off x="467544" y="692696"/>
          <a:ext cx="8373616" cy="5978674"/>
        </p:xfrm>
        <a:graphic>
          <a:graphicData uri="http://schemas.openxmlformats.org/drawingml/2006/table">
            <a:tbl>
              <a:tblPr firstRow="1" bandRow="1">
                <a:tableStyleId>{5C22544A-7EE6-4342-B048-85BDC9FD1C3A}</a:tableStyleId>
              </a:tblPr>
              <a:tblGrid>
                <a:gridCol w="1944216">
                  <a:extLst>
                    <a:ext uri="{9D8B030D-6E8A-4147-A177-3AD203B41FA5}">
                      <a16:colId xmlns="" xmlns:a16="http://schemas.microsoft.com/office/drawing/2014/main" val="1147697732"/>
                    </a:ext>
                  </a:extLst>
                </a:gridCol>
                <a:gridCol w="6429400">
                  <a:extLst>
                    <a:ext uri="{9D8B030D-6E8A-4147-A177-3AD203B41FA5}">
                      <a16:colId xmlns="" xmlns:a16="http://schemas.microsoft.com/office/drawing/2014/main" val="1146721664"/>
                    </a:ext>
                  </a:extLst>
                </a:gridCol>
              </a:tblGrid>
              <a:tr h="499893">
                <a:tc>
                  <a:txBody>
                    <a:bodyPr/>
                    <a:lstStyle/>
                    <a:p>
                      <a:r>
                        <a:rPr lang="es-CR" dirty="0"/>
                        <a:t>INSTRUMENTO</a:t>
                      </a:r>
                    </a:p>
                  </a:txBody>
                  <a:tcPr/>
                </a:tc>
                <a:tc>
                  <a:txBody>
                    <a:bodyPr/>
                    <a:lstStyle/>
                    <a:p>
                      <a:r>
                        <a:rPr lang="es-CR" dirty="0"/>
                        <a:t>SISTEMA DE NACIONES UNIDAS</a:t>
                      </a:r>
                    </a:p>
                  </a:txBody>
                  <a:tcPr/>
                </a:tc>
                <a:extLst>
                  <a:ext uri="{0D108BD9-81ED-4DB2-BD59-A6C34878D82A}">
                    <a16:rowId xmlns="" xmlns:a16="http://schemas.microsoft.com/office/drawing/2014/main" val="149093830"/>
                  </a:ext>
                </a:extLst>
              </a:tr>
              <a:tr h="3125950">
                <a:tc>
                  <a:txBody>
                    <a:bodyPr/>
                    <a:lstStyle/>
                    <a:p>
                      <a:pPr algn="just">
                        <a:lnSpc>
                          <a:spcPct val="107000"/>
                        </a:lnSpc>
                        <a:spcAft>
                          <a:spcPts val="0"/>
                        </a:spcAft>
                      </a:pPr>
                      <a:r>
                        <a:rPr lang="es-ES" sz="1400" dirty="0">
                          <a:effectLst/>
                          <a:latin typeface="Calibri" panose="020F0502020204030204" pitchFamily="34" charset="0"/>
                          <a:ea typeface="Calibri" panose="020F0502020204030204" pitchFamily="34" charset="0"/>
                          <a:cs typeface="Times New Roman" panose="02020603050405020304" pitchFamily="18" charset="0"/>
                        </a:rPr>
                        <a:t>R202 - Recomendación sobre los pisos de protección social, 2012 (núm. 202) </a:t>
                      </a:r>
                      <a:r>
                        <a:rPr lang="es-ES" sz="1400" b="1" i="1" dirty="0">
                          <a:effectLst/>
                          <a:latin typeface="Calibri" panose="020F0502020204030204" pitchFamily="34" charset="0"/>
                          <a:ea typeface="Calibri" panose="020F0502020204030204" pitchFamily="34" charset="0"/>
                          <a:cs typeface="Times New Roman" panose="02020603050405020304" pitchFamily="18" charset="0"/>
                        </a:rPr>
                        <a:t>Adopción: Ginebra, 101ª reunión CIT (14 junio 2012)</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Calibri" panose="020F0502020204030204" pitchFamily="34" charset="0"/>
                          <a:ea typeface="Calibri" panose="020F0502020204030204" pitchFamily="34" charset="0"/>
                          <a:cs typeface="Times New Roman" panose="02020603050405020304" pitchFamily="18" charset="0"/>
                        </a:rPr>
                        <a:t> </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400" b="1" u="sng" dirty="0">
                          <a:effectLst/>
                          <a:latin typeface="Calibri" panose="020F0502020204030204" pitchFamily="34" charset="0"/>
                          <a:ea typeface="Calibri" panose="020F0502020204030204" pitchFamily="34" charset="0"/>
                          <a:cs typeface="Times New Roman" panose="02020603050405020304" pitchFamily="18" charset="0"/>
                        </a:rPr>
                        <a:t>La seguridad social es un derecho humano, una necesidad económica y social para el desarrollo y el progreso</a:t>
                      </a:r>
                      <a:r>
                        <a:rPr lang="es-ES" sz="1400" dirty="0">
                          <a:effectLst/>
                          <a:latin typeface="Calibri" panose="020F0502020204030204" pitchFamily="34" charset="0"/>
                          <a:ea typeface="Calibri" panose="020F0502020204030204" pitchFamily="34" charset="0"/>
                          <a:cs typeface="Times New Roman" panose="02020603050405020304" pitchFamily="18" charset="0"/>
                        </a:rPr>
                        <a:t>.</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Calibri" panose="020F0502020204030204" pitchFamily="34" charset="0"/>
                          <a:ea typeface="Calibri" panose="020F0502020204030204" pitchFamily="34" charset="0"/>
                          <a:cs typeface="Times New Roman" panose="02020603050405020304" pitchFamily="18" charset="0"/>
                        </a:rPr>
                        <a:t>Los pisos de protección social constituyen conjuntos de garantías básicas de seguridad social definidos a nivel nacional que </a:t>
                      </a:r>
                      <a:r>
                        <a:rPr lang="es-ES" sz="1400" b="1" u="sng" dirty="0">
                          <a:effectLst/>
                          <a:latin typeface="Calibri" panose="020F0502020204030204" pitchFamily="34" charset="0"/>
                          <a:ea typeface="Calibri" panose="020F0502020204030204" pitchFamily="34" charset="0"/>
                          <a:cs typeface="Times New Roman" panose="02020603050405020304" pitchFamily="18" charset="0"/>
                        </a:rPr>
                        <a:t>aseguran una protección destinada a prevenir o a aliviar la pobreza, la vulnerabilidad y la exclusión social</a:t>
                      </a:r>
                      <a:r>
                        <a:rPr lang="es-ES" sz="1400" dirty="0">
                          <a:effectLst/>
                          <a:latin typeface="Calibri" panose="020F0502020204030204" pitchFamily="34" charset="0"/>
                          <a:ea typeface="Calibri" panose="020F0502020204030204" pitchFamily="34" charset="0"/>
                          <a:cs typeface="Times New Roman" panose="02020603050405020304" pitchFamily="18" charset="0"/>
                        </a:rPr>
                        <a:t>, deberían aplicar los siguientes principios: universalidad de la protección, basada en la solidaridad social, derecho a las prestaciones prescrito por la legislación nacional, respeto de los derechos y la </a:t>
                      </a:r>
                      <a:r>
                        <a:rPr lang="es-ES" sz="1400" b="1" u="sng" dirty="0">
                          <a:effectLst/>
                          <a:latin typeface="Calibri" panose="020F0502020204030204" pitchFamily="34" charset="0"/>
                          <a:ea typeface="Calibri" panose="020F0502020204030204" pitchFamily="34" charset="0"/>
                          <a:cs typeface="Times New Roman" panose="02020603050405020304" pitchFamily="18" charset="0"/>
                        </a:rPr>
                        <a:t>dignidad de las personas cubiertas por las garantías de seguridad social, gestión financiera y administración sanas, responsables y transparentes, sostenibilidad financiera, fiscal y económica, teniendo debidamente en cuenta la justicia social y la equidad. </a:t>
                      </a:r>
                    </a:p>
                    <a:p>
                      <a:pPr algn="just">
                        <a:lnSpc>
                          <a:spcPct val="107000"/>
                        </a:lnSpc>
                        <a:spcAft>
                          <a:spcPts val="0"/>
                        </a:spcAft>
                      </a:pP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Calibri" panose="020F0502020204030204" pitchFamily="34" charset="0"/>
                          <a:ea typeface="Calibri" panose="020F0502020204030204" pitchFamily="34" charset="0"/>
                          <a:cs typeface="Times New Roman" panose="02020603050405020304" pitchFamily="18" charset="0"/>
                        </a:rPr>
                        <a:t>Los Estados deberían movilizar recursos a fin de </a:t>
                      </a:r>
                      <a:r>
                        <a:rPr lang="es-ES" sz="1400" b="1" u="sng" dirty="0">
                          <a:effectLst/>
                          <a:latin typeface="Calibri" panose="020F0502020204030204" pitchFamily="34" charset="0"/>
                          <a:ea typeface="Calibri" panose="020F0502020204030204" pitchFamily="34" charset="0"/>
                          <a:cs typeface="Times New Roman" panose="02020603050405020304" pitchFamily="18" charset="0"/>
                        </a:rPr>
                        <a:t>asegurar la sostenibilidad financiera, fiscal y económica de los pisos de protección social nacionales</a:t>
                      </a:r>
                      <a:r>
                        <a:rPr lang="es-ES" sz="1400" dirty="0">
                          <a:effectLst/>
                          <a:latin typeface="Calibri" panose="020F0502020204030204" pitchFamily="34" charset="0"/>
                          <a:ea typeface="Calibri" panose="020F0502020204030204" pitchFamily="34" charset="0"/>
                          <a:cs typeface="Times New Roman" panose="02020603050405020304" pitchFamily="18" charset="0"/>
                        </a:rPr>
                        <a:t>, tomando en consideración la capacidad contributiva de los distintos grupos de población. </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581793106"/>
                  </a:ext>
                </a:extLst>
              </a:tr>
              <a:tr h="1486725">
                <a:tc>
                  <a:txBody>
                    <a:bodyPr/>
                    <a:lstStyle/>
                    <a:p>
                      <a:pPr algn="just">
                        <a:lnSpc>
                          <a:spcPct val="107000"/>
                        </a:lnSpc>
                        <a:spcAft>
                          <a:spcPts val="0"/>
                        </a:spcAft>
                      </a:pPr>
                      <a:r>
                        <a:rPr lang="es-ES" sz="1400" b="1" u="sng" dirty="0">
                          <a:effectLst/>
                          <a:latin typeface="Calibri" panose="020F0502020204030204" pitchFamily="34" charset="0"/>
                          <a:ea typeface="Calibri" panose="020F0502020204030204" pitchFamily="34" charset="0"/>
                          <a:cs typeface="Times New Roman" panose="02020603050405020304" pitchFamily="18" charset="0"/>
                        </a:rPr>
                        <a:t>C102 - Convenio sobre la seguridad social (norma mínima), 1952 (núm. 102) </a:t>
                      </a:r>
                      <a:r>
                        <a:rPr lang="es-ES" sz="1400" dirty="0">
                          <a:effectLst/>
                          <a:latin typeface="Calibri" panose="020F0502020204030204" pitchFamily="34" charset="0"/>
                          <a:ea typeface="Calibri" panose="020F0502020204030204" pitchFamily="34" charset="0"/>
                          <a:cs typeface="Times New Roman" panose="02020603050405020304" pitchFamily="18" charset="0"/>
                        </a:rPr>
                        <a:t>Convenio relativo a la norma mínima de la seguridad social R</a:t>
                      </a:r>
                      <a:r>
                        <a:rPr lang="es-ES" sz="1400" b="1" i="1" dirty="0">
                          <a:effectLst/>
                          <a:latin typeface="Calibri" panose="020F0502020204030204" pitchFamily="34" charset="0"/>
                          <a:ea typeface="Calibri" panose="020F0502020204030204" pitchFamily="34" charset="0"/>
                          <a:cs typeface="Times New Roman" panose="02020603050405020304" pitchFamily="18" charset="0"/>
                        </a:rPr>
                        <a:t>atificado por </a:t>
                      </a:r>
                      <a:r>
                        <a:rPr lang="es-CR" sz="1400" b="1" i="1" dirty="0">
                          <a:effectLst/>
                          <a:latin typeface="Calibri" panose="020F0502020204030204" pitchFamily="34" charset="0"/>
                          <a:ea typeface="Calibri" panose="020F0502020204030204" pitchFamily="34" charset="0"/>
                          <a:cs typeface="Times New Roman" panose="02020603050405020304" pitchFamily="18" charset="0"/>
                        </a:rPr>
                        <a:t>Costa Rica 1972 en  las partes II y V-X. </a:t>
                      </a:r>
                      <a:r>
                        <a:rPr lang="es-CR"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just">
                        <a:lnSpc>
                          <a:spcPct val="107000"/>
                        </a:lnSpc>
                        <a:spcAft>
                          <a:spcPts val="0"/>
                        </a:spcAft>
                      </a:pPr>
                      <a:r>
                        <a:rPr lang="es-ES" sz="1400" b="1" dirty="0">
                          <a:effectLst/>
                          <a:latin typeface="Calibri" panose="020F0502020204030204" pitchFamily="34" charset="0"/>
                          <a:ea typeface="Calibri" panose="020F0502020204030204" pitchFamily="34" charset="0"/>
                          <a:cs typeface="Times New Roman" panose="02020603050405020304" pitchFamily="18" charset="0"/>
                        </a:rPr>
                        <a:t>Parte V. Prestaciones de Vejez</a:t>
                      </a:r>
                    </a:p>
                    <a:p>
                      <a:pPr algn="just">
                        <a:lnSpc>
                          <a:spcPct val="107000"/>
                        </a:lnSpc>
                        <a:spcAft>
                          <a:spcPts val="0"/>
                        </a:spcAft>
                      </a:pP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Calibri" panose="020F0502020204030204" pitchFamily="34" charset="0"/>
                          <a:ea typeface="Calibri" panose="020F0502020204030204" pitchFamily="34" charset="0"/>
                          <a:cs typeface="Times New Roman" panose="02020603050405020304" pitchFamily="18" charset="0"/>
                        </a:rPr>
                        <a:t>Se deberá garantizar a las personas protegidas la concesión de prestaciones de vejez. La contingencia cubierta será la supervivencia más allá de una edad prescrita. </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Calibri" panose="020F0502020204030204" pitchFamily="34" charset="0"/>
                          <a:ea typeface="Calibri" panose="020F0502020204030204" pitchFamily="34" charset="0"/>
                          <a:cs typeface="Times New Roman" panose="02020603050405020304" pitchFamily="18" charset="0"/>
                        </a:rPr>
                        <a:t>La edad prescrita </a:t>
                      </a:r>
                      <a:r>
                        <a:rPr lang="es-E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 deberá exceder de sesenta y cinco años</a:t>
                      </a:r>
                      <a:r>
                        <a:rPr lang="es-ES" sz="1400" dirty="0">
                          <a:effectLst/>
                          <a:latin typeface="Calibri" panose="020F0502020204030204" pitchFamily="34" charset="0"/>
                          <a:ea typeface="Calibri" panose="020F0502020204030204" pitchFamily="34" charset="0"/>
                          <a:cs typeface="Times New Roman" panose="02020603050405020304" pitchFamily="18" charset="0"/>
                        </a:rPr>
                        <a:t>, salvo capacidad de trabajo de las personas de edad avanzada en el país de que se trate. </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152689531"/>
                  </a:ext>
                </a:extLst>
              </a:tr>
            </a:tbl>
          </a:graphicData>
        </a:graphic>
      </p:graphicFrame>
    </p:spTree>
    <p:extLst>
      <p:ext uri="{BB962C8B-B14F-4D97-AF65-F5344CB8AC3E}">
        <p14:creationId xmlns:p14="http://schemas.microsoft.com/office/powerpoint/2010/main" val="1966913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88640"/>
            <a:ext cx="8229600" cy="504056"/>
          </a:xfrm>
        </p:spPr>
        <p:txBody>
          <a:bodyPr>
            <a:normAutofit fontScale="90000"/>
          </a:bodyPr>
          <a:lstStyle/>
          <a:p>
            <a:r>
              <a:rPr lang="es-CR" sz="3600" dirty="0"/>
              <a:t>MARCO NORMATIVO</a:t>
            </a:r>
          </a:p>
        </p:txBody>
      </p:sp>
      <p:graphicFrame>
        <p:nvGraphicFramePr>
          <p:cNvPr id="4" name="Marcador de contenido 3">
            <a:extLst>
              <a:ext uri="{FF2B5EF4-FFF2-40B4-BE49-F238E27FC236}">
                <a16:creationId xmlns="" xmlns:a16="http://schemas.microsoft.com/office/drawing/2014/main" id="{ECE7F708-1081-42E0-A86E-77BFDB659653}"/>
              </a:ext>
            </a:extLst>
          </p:cNvPr>
          <p:cNvGraphicFramePr>
            <a:graphicFrameLocks noGrp="1"/>
          </p:cNvGraphicFramePr>
          <p:nvPr>
            <p:ph idx="1"/>
            <p:extLst>
              <p:ext uri="{D42A27DB-BD31-4B8C-83A1-F6EECF244321}">
                <p14:modId xmlns:p14="http://schemas.microsoft.com/office/powerpoint/2010/main" val="2540649359"/>
              </p:ext>
            </p:extLst>
          </p:nvPr>
        </p:nvGraphicFramePr>
        <p:xfrm>
          <a:off x="467544" y="692696"/>
          <a:ext cx="8373616" cy="5793823"/>
        </p:xfrm>
        <a:graphic>
          <a:graphicData uri="http://schemas.openxmlformats.org/drawingml/2006/table">
            <a:tbl>
              <a:tblPr firstRow="1" bandRow="1">
                <a:tableStyleId>{5C22544A-7EE6-4342-B048-85BDC9FD1C3A}</a:tableStyleId>
              </a:tblPr>
              <a:tblGrid>
                <a:gridCol w="2054236">
                  <a:extLst>
                    <a:ext uri="{9D8B030D-6E8A-4147-A177-3AD203B41FA5}">
                      <a16:colId xmlns="" xmlns:a16="http://schemas.microsoft.com/office/drawing/2014/main" val="1147697732"/>
                    </a:ext>
                  </a:extLst>
                </a:gridCol>
                <a:gridCol w="6319380">
                  <a:extLst>
                    <a:ext uri="{9D8B030D-6E8A-4147-A177-3AD203B41FA5}">
                      <a16:colId xmlns="" xmlns:a16="http://schemas.microsoft.com/office/drawing/2014/main" val="1146721664"/>
                    </a:ext>
                  </a:extLst>
                </a:gridCol>
              </a:tblGrid>
              <a:tr h="601174">
                <a:tc>
                  <a:txBody>
                    <a:bodyPr/>
                    <a:lstStyle/>
                    <a:p>
                      <a:r>
                        <a:rPr lang="es-CR" dirty="0"/>
                        <a:t>INSTRUMENTO</a:t>
                      </a:r>
                    </a:p>
                  </a:txBody>
                  <a:tcPr/>
                </a:tc>
                <a:tc>
                  <a:txBody>
                    <a:bodyPr/>
                    <a:lstStyle/>
                    <a:p>
                      <a:r>
                        <a:rPr lang="es-CR" dirty="0"/>
                        <a:t>SISTEMA DE NACIONES UNIDAS</a:t>
                      </a:r>
                    </a:p>
                  </a:txBody>
                  <a:tcPr/>
                </a:tc>
                <a:extLst>
                  <a:ext uri="{0D108BD9-81ED-4DB2-BD59-A6C34878D82A}">
                    <a16:rowId xmlns="" xmlns:a16="http://schemas.microsoft.com/office/drawing/2014/main" val="149093830"/>
                  </a:ext>
                </a:extLst>
              </a:tr>
              <a:tr h="1797783">
                <a:tc>
                  <a:txBody>
                    <a:bodyPr/>
                    <a:lstStyle/>
                    <a:p>
                      <a:pPr>
                        <a:lnSpc>
                          <a:spcPct val="107000"/>
                        </a:lnSpc>
                        <a:spcAft>
                          <a:spcPts val="0"/>
                        </a:spcAft>
                      </a:pPr>
                      <a:endParaRPr lang="es-ES" sz="1800" kern="1200" dirty="0">
                        <a:solidFill>
                          <a:schemeClr val="dk1"/>
                        </a:solidFill>
                        <a:effectLst/>
                        <a:latin typeface="+mn-lt"/>
                        <a:ea typeface="+mn-ea"/>
                        <a:cs typeface="+mn-cs"/>
                      </a:endParaRPr>
                    </a:p>
                    <a:p>
                      <a:pPr>
                        <a:lnSpc>
                          <a:spcPct val="107000"/>
                        </a:lnSpc>
                        <a:spcAft>
                          <a:spcPts val="0"/>
                        </a:spcAft>
                      </a:pPr>
                      <a:r>
                        <a:rPr lang="es-ES" sz="1800" kern="1200" dirty="0">
                          <a:solidFill>
                            <a:schemeClr val="dk1"/>
                          </a:solidFill>
                          <a:effectLst/>
                          <a:latin typeface="+mn-lt"/>
                          <a:ea typeface="+mn-ea"/>
                          <a:cs typeface="+mn-cs"/>
                        </a:rPr>
                        <a:t>C100 - Convenio sobre igualdad de remuneración</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es-ES" sz="1800" kern="1200" dirty="0">
                        <a:solidFill>
                          <a:schemeClr val="dk1"/>
                        </a:solidFill>
                        <a:effectLst/>
                        <a:latin typeface="+mn-lt"/>
                        <a:ea typeface="+mn-ea"/>
                        <a:cs typeface="+mn-cs"/>
                      </a:endParaRPr>
                    </a:p>
                    <a:p>
                      <a:pPr>
                        <a:lnSpc>
                          <a:spcPct val="107000"/>
                        </a:lnSpc>
                        <a:spcAft>
                          <a:spcPts val="800"/>
                        </a:spcAft>
                      </a:pPr>
                      <a:r>
                        <a:rPr lang="es-ES" sz="1800" kern="1200" dirty="0">
                          <a:solidFill>
                            <a:schemeClr val="dk1"/>
                          </a:solidFill>
                          <a:effectLst/>
                          <a:latin typeface="+mn-lt"/>
                          <a:ea typeface="+mn-ea"/>
                          <a:cs typeface="+mn-cs"/>
                        </a:rPr>
                        <a:t>Las diferencias entre las tasas de remuneración, independientemente del sexo, a diferencias que resulten de dicha evaluación objetiva de los trabajos que han de efectuarse, no deberán considerarse contrarias al principio de igualdad de remuneración entre la mano de obra masculina y la mano de  obra femenina por un trabajo de igual valor.</a:t>
                      </a:r>
                    </a:p>
                    <a:p>
                      <a:pPr>
                        <a:lnSpc>
                          <a:spcPct val="107000"/>
                        </a:lnSpc>
                        <a:spcAft>
                          <a:spcPts val="800"/>
                        </a:spcAft>
                      </a:pPr>
                      <a:endParaRPr lang="es-CR" sz="18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152689531"/>
                  </a:ext>
                </a:extLst>
              </a:tr>
              <a:tr h="2425579">
                <a:tc>
                  <a:txBody>
                    <a:bodyPr/>
                    <a:lstStyle/>
                    <a:p>
                      <a:pPr algn="just">
                        <a:lnSpc>
                          <a:spcPct val="107000"/>
                        </a:lnSpc>
                        <a:spcAft>
                          <a:spcPts val="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C111 - Convenio sobre la discriminación (empleo y ocupación), 1958 (núm. 111) (</a:t>
                      </a:r>
                    </a:p>
                    <a:p>
                      <a:pPr algn="just">
                        <a:lnSpc>
                          <a:spcPct val="107000"/>
                        </a:lnSpc>
                        <a:spcAft>
                          <a:spcPts val="0"/>
                        </a:spcAft>
                      </a:pPr>
                      <a:r>
                        <a:rPr lang="es-ES" sz="1800" b="1" i="1" dirty="0">
                          <a:effectLst/>
                          <a:latin typeface="Calibri" panose="020F0502020204030204" pitchFamily="34" charset="0"/>
                          <a:ea typeface="Calibri" panose="020F0502020204030204" pitchFamily="34" charset="0"/>
                          <a:cs typeface="Times New Roman" panose="02020603050405020304" pitchFamily="18" charset="0"/>
                        </a:rPr>
                        <a:t>ratificado por Costa Rica </a:t>
                      </a:r>
                      <a:r>
                        <a:rPr lang="es-CR" sz="1800" b="1" i="1" dirty="0">
                          <a:effectLst/>
                          <a:latin typeface="Calibri" panose="020F0502020204030204" pitchFamily="34" charset="0"/>
                          <a:ea typeface="Calibri" panose="020F0502020204030204" pitchFamily="34" charset="0"/>
                          <a:cs typeface="Times New Roman" panose="02020603050405020304" pitchFamily="18" charset="0"/>
                        </a:rPr>
                        <a:t>01 marzo 1962</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Convenio relativo a la discriminación en materia de empleo y ocupación. definir como no discriminatorias cualesquiera otras medidas especiales destinadas a satisfacer las necesidades particulares de las personas a las que, por razones tales como el sexo, la edad, la invalidez, las cargas de familia o el nivel social o cultural, generalmente se les reconozca la necesidad de protección o asistencia especial.</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510813259"/>
                  </a:ext>
                </a:extLst>
              </a:tr>
            </a:tbl>
          </a:graphicData>
        </a:graphic>
      </p:graphicFrame>
    </p:spTree>
    <p:extLst>
      <p:ext uri="{BB962C8B-B14F-4D97-AF65-F5344CB8AC3E}">
        <p14:creationId xmlns:p14="http://schemas.microsoft.com/office/powerpoint/2010/main" val="3288621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5F9AD50-BC01-4F7C-966D-78ED91F603F4}"/>
              </a:ext>
            </a:extLst>
          </p:cNvPr>
          <p:cNvSpPr>
            <a:spLocks noGrp="1"/>
          </p:cNvSpPr>
          <p:nvPr>
            <p:ph type="title"/>
          </p:nvPr>
        </p:nvSpPr>
        <p:spPr/>
        <p:txBody>
          <a:bodyPr/>
          <a:lstStyle/>
          <a:p>
            <a:r>
              <a:rPr lang="es-CR" dirty="0"/>
              <a:t>Datos desagregados por sexo</a:t>
            </a:r>
          </a:p>
        </p:txBody>
      </p:sp>
      <p:sp>
        <p:nvSpPr>
          <p:cNvPr id="3" name="Marcador de contenido 2">
            <a:extLst>
              <a:ext uri="{FF2B5EF4-FFF2-40B4-BE49-F238E27FC236}">
                <a16:creationId xmlns="" xmlns:a16="http://schemas.microsoft.com/office/drawing/2014/main" id="{94C6F235-885B-47A5-83C0-BD7907D6EC59}"/>
              </a:ext>
            </a:extLst>
          </p:cNvPr>
          <p:cNvSpPr>
            <a:spLocks noGrp="1"/>
          </p:cNvSpPr>
          <p:nvPr>
            <p:ph idx="1"/>
          </p:nvPr>
        </p:nvSpPr>
        <p:spPr/>
        <p:txBody>
          <a:bodyPr/>
          <a:lstStyle/>
          <a:p>
            <a:endParaRPr lang="es-CR" sz="4800" dirty="0"/>
          </a:p>
          <a:p>
            <a:endParaRPr lang="es-CR" sz="4800" dirty="0"/>
          </a:p>
          <a:p>
            <a:pPr marL="914400" lvl="2" indent="0">
              <a:buNone/>
            </a:pPr>
            <a:r>
              <a:rPr lang="es-CR" sz="4000" dirty="0"/>
              <a:t>Veamos esto en cifras</a:t>
            </a:r>
          </a:p>
          <a:p>
            <a:endParaRPr lang="es-CR" dirty="0"/>
          </a:p>
        </p:txBody>
      </p:sp>
    </p:spTree>
    <p:extLst>
      <p:ext uri="{BB962C8B-B14F-4D97-AF65-F5344CB8AC3E}">
        <p14:creationId xmlns:p14="http://schemas.microsoft.com/office/powerpoint/2010/main" val="3013591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E5B09E4-BF53-4368-8A2E-3F8AF7540A5E}"/>
              </a:ext>
            </a:extLst>
          </p:cNvPr>
          <p:cNvSpPr>
            <a:spLocks noGrp="1"/>
          </p:cNvSpPr>
          <p:nvPr>
            <p:ph type="title"/>
          </p:nvPr>
        </p:nvSpPr>
        <p:spPr>
          <a:xfrm>
            <a:off x="457200" y="0"/>
            <a:ext cx="8229600" cy="1196752"/>
          </a:xfrm>
        </p:spPr>
        <p:txBody>
          <a:bodyPr>
            <a:normAutofit fontScale="90000"/>
          </a:bodyPr>
          <a:lstStyle/>
          <a:p>
            <a:pPr lvl="0"/>
            <a:r>
              <a:rPr lang="es-CR" dirty="0"/>
              <a:t/>
            </a:r>
            <a:br>
              <a:rPr lang="es-CR" dirty="0"/>
            </a:br>
            <a:r>
              <a:rPr lang="es-CR" dirty="0"/>
              <a:t/>
            </a:r>
            <a:br>
              <a:rPr lang="es-CR" dirty="0"/>
            </a:br>
            <a:r>
              <a:rPr lang="es-CR" sz="2700" b="1" dirty="0"/>
              <a:t>Las mujeres NO acceden al mercado laboral en igualdad de oportunidades y de trato que los hombres  (los hombres doblan la tasa de participación).</a:t>
            </a:r>
            <a:r>
              <a:rPr lang="es-ES" sz="2200" dirty="0"/>
              <a:t/>
            </a:r>
            <a:br>
              <a:rPr lang="es-ES" sz="2200" dirty="0"/>
            </a:br>
            <a:endParaRPr lang="es-CR" sz="2200" dirty="0"/>
          </a:p>
        </p:txBody>
      </p:sp>
      <p:graphicFrame>
        <p:nvGraphicFramePr>
          <p:cNvPr id="4" name="Marcador de contenido 3">
            <a:extLst>
              <a:ext uri="{FF2B5EF4-FFF2-40B4-BE49-F238E27FC236}">
                <a16:creationId xmlns="" xmlns:a16="http://schemas.microsoft.com/office/drawing/2014/main" id="{2AEE5551-82A4-4BD4-87E1-4711EAB90891}"/>
              </a:ext>
            </a:extLst>
          </p:cNvPr>
          <p:cNvGraphicFramePr>
            <a:graphicFrameLocks noGrp="1"/>
          </p:cNvGraphicFramePr>
          <p:nvPr>
            <p:ph idx="1"/>
            <p:extLst>
              <p:ext uri="{D42A27DB-BD31-4B8C-83A1-F6EECF244321}">
                <p14:modId xmlns:p14="http://schemas.microsoft.com/office/powerpoint/2010/main" val="2102142379"/>
              </p:ext>
            </p:extLst>
          </p:nvPr>
        </p:nvGraphicFramePr>
        <p:xfrm>
          <a:off x="395536" y="1700808"/>
          <a:ext cx="8229600" cy="43099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5779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9308BE5-1161-4C2A-A60B-6C9A3B2AD0F8}"/>
              </a:ext>
            </a:extLst>
          </p:cNvPr>
          <p:cNvSpPr>
            <a:spLocks noGrp="1"/>
          </p:cNvSpPr>
          <p:nvPr>
            <p:ph type="title"/>
          </p:nvPr>
        </p:nvSpPr>
        <p:spPr/>
        <p:txBody>
          <a:bodyPr/>
          <a:lstStyle/>
          <a:p>
            <a:r>
              <a:rPr lang="es-CR" dirty="0"/>
              <a:t>Tasa de ocupación, III </a:t>
            </a:r>
            <a:r>
              <a:rPr lang="es-CR" dirty="0" err="1"/>
              <a:t>Trim</a:t>
            </a:r>
            <a:r>
              <a:rPr lang="es-CR" dirty="0"/>
              <a:t>, 2016</a:t>
            </a:r>
          </a:p>
        </p:txBody>
      </p:sp>
      <p:graphicFrame>
        <p:nvGraphicFramePr>
          <p:cNvPr id="4" name="Marcador de contenido 3">
            <a:extLst>
              <a:ext uri="{FF2B5EF4-FFF2-40B4-BE49-F238E27FC236}">
                <a16:creationId xmlns="" xmlns:a16="http://schemas.microsoft.com/office/drawing/2014/main" id="{92385C3D-0B1B-4565-BCEF-91D1B70FF7A0}"/>
              </a:ext>
            </a:extLst>
          </p:cNvPr>
          <p:cNvGraphicFramePr>
            <a:graphicFrameLocks noGrp="1"/>
          </p:cNvGraphicFramePr>
          <p:nvPr>
            <p:ph idx="1"/>
            <p:extLst>
              <p:ext uri="{D42A27DB-BD31-4B8C-83A1-F6EECF244321}">
                <p14:modId xmlns:p14="http://schemas.microsoft.com/office/powerpoint/2010/main" val="89101123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5684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A04A54E-D049-4647-B2A2-EC53B4FD6094}"/>
              </a:ext>
            </a:extLst>
          </p:cNvPr>
          <p:cNvSpPr>
            <a:spLocks noGrp="1"/>
          </p:cNvSpPr>
          <p:nvPr>
            <p:ph type="title"/>
          </p:nvPr>
        </p:nvSpPr>
        <p:spPr/>
        <p:txBody>
          <a:bodyPr>
            <a:normAutofit fontScale="90000"/>
          </a:bodyPr>
          <a:lstStyle/>
          <a:p>
            <a:r>
              <a:rPr lang="es-CR" sz="3600" dirty="0"/>
              <a:t>Tienen mayores niveles de desempleo y sub-empleo que los hombres.</a:t>
            </a:r>
            <a:r>
              <a:rPr lang="es-ES" dirty="0"/>
              <a:t/>
            </a:r>
            <a:br>
              <a:rPr lang="es-ES" dirty="0"/>
            </a:br>
            <a:endParaRPr lang="es-CR" dirty="0"/>
          </a:p>
        </p:txBody>
      </p:sp>
      <p:graphicFrame>
        <p:nvGraphicFramePr>
          <p:cNvPr id="4" name="Marcador de contenido 3">
            <a:extLst>
              <a:ext uri="{FF2B5EF4-FFF2-40B4-BE49-F238E27FC236}">
                <a16:creationId xmlns="" xmlns:a16="http://schemas.microsoft.com/office/drawing/2014/main" id="{1F86DE69-D564-477E-9EFA-8EC4B606DBEB}"/>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8208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1215A2F-136F-4D9C-8DA3-9DC5084FE8B7}"/>
              </a:ext>
            </a:extLst>
          </p:cNvPr>
          <p:cNvSpPr>
            <a:spLocks noGrp="1"/>
          </p:cNvSpPr>
          <p:nvPr>
            <p:ph type="title"/>
          </p:nvPr>
        </p:nvSpPr>
        <p:spPr>
          <a:xfrm>
            <a:off x="457200" y="548680"/>
            <a:ext cx="8229600" cy="868958"/>
          </a:xfrm>
        </p:spPr>
        <p:txBody>
          <a:bodyPr>
            <a:noAutofit/>
          </a:bodyPr>
          <a:lstStyle/>
          <a:p>
            <a:r>
              <a:rPr lang="es-CR" sz="2400" dirty="0"/>
              <a:t>Se mantiene la brecha salarial por lo tanto reciben un menor monto de pensión (requieren más años de trabajo para alcanzar los mismos montos de los hombres)</a:t>
            </a:r>
            <a:r>
              <a:rPr lang="es-ES" sz="2400" dirty="0"/>
              <a:t/>
            </a:r>
            <a:br>
              <a:rPr lang="es-ES" sz="2400" dirty="0"/>
            </a:br>
            <a:endParaRPr lang="es-CR" sz="2400" dirty="0"/>
          </a:p>
        </p:txBody>
      </p:sp>
      <p:graphicFrame>
        <p:nvGraphicFramePr>
          <p:cNvPr id="4" name="Marcador de contenido 3">
            <a:extLst>
              <a:ext uri="{FF2B5EF4-FFF2-40B4-BE49-F238E27FC236}">
                <a16:creationId xmlns="" xmlns:a16="http://schemas.microsoft.com/office/drawing/2014/main" id="{58FF51B9-A26D-40C0-BF84-B371A531635F}"/>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4395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4820" y="537383"/>
            <a:ext cx="7886700" cy="1397241"/>
          </a:xfrm>
        </p:spPr>
        <p:txBody>
          <a:bodyPr>
            <a:noAutofit/>
          </a:bodyPr>
          <a:lstStyle/>
          <a:p>
            <a:r>
              <a:rPr lang="es-CR" sz="2800" dirty="0"/>
              <a:t>Trayectorias laborales interrumpidas (por los cuidados, las salidas y entradas al mercado laboral en diferentes ocupaciones ( de asalariada pasa a cuenta propia….)</a:t>
            </a:r>
            <a:endParaRPr lang="es-CR" sz="2800" b="1" dirty="0"/>
          </a:p>
        </p:txBody>
      </p:sp>
      <p:sp>
        <p:nvSpPr>
          <p:cNvPr id="3" name="Marcador de contenido 2"/>
          <p:cNvSpPr>
            <a:spLocks noGrp="1"/>
          </p:cNvSpPr>
          <p:nvPr>
            <p:ph idx="1"/>
          </p:nvPr>
        </p:nvSpPr>
        <p:spPr>
          <a:xfrm>
            <a:off x="634820" y="2465968"/>
            <a:ext cx="7886700" cy="3978703"/>
          </a:xfrm>
        </p:spPr>
        <p:txBody>
          <a:bodyPr>
            <a:normAutofit fontScale="47500" lnSpcReduction="20000"/>
          </a:bodyPr>
          <a:lstStyle/>
          <a:p>
            <a:pPr marL="0" indent="0">
              <a:buNone/>
            </a:pPr>
            <a:r>
              <a:rPr lang="es-CR" dirty="0">
                <a:latin typeface="+mj-lt"/>
              </a:rPr>
              <a:t>Trabajo doméstico NO </a:t>
            </a:r>
          </a:p>
          <a:p>
            <a:pPr marL="0" indent="0">
              <a:buNone/>
            </a:pPr>
            <a:r>
              <a:rPr lang="es-CR" dirty="0">
                <a:latin typeface="+mj-lt"/>
              </a:rPr>
              <a:t>Remunerado</a:t>
            </a:r>
          </a:p>
          <a:p>
            <a:pPr marL="0" indent="0">
              <a:buNone/>
            </a:pPr>
            <a:r>
              <a:rPr lang="es-CR" sz="3600" dirty="0">
                <a:latin typeface="+mj-lt"/>
              </a:rPr>
              <a:t>(uso del tiempo)</a:t>
            </a:r>
          </a:p>
          <a:p>
            <a:pPr marL="0" indent="0">
              <a:buNone/>
            </a:pPr>
            <a:endParaRPr lang="es-CR" dirty="0"/>
          </a:p>
          <a:p>
            <a:pPr marL="0" indent="0">
              <a:buNone/>
            </a:pPr>
            <a:endParaRPr lang="es-CR" dirty="0"/>
          </a:p>
          <a:p>
            <a:pPr marL="0" indent="0">
              <a:buNone/>
            </a:pPr>
            <a:endParaRPr lang="es-CR" dirty="0"/>
          </a:p>
          <a:p>
            <a:pPr marL="0" indent="0">
              <a:buNone/>
            </a:pPr>
            <a:endParaRPr lang="es-CR" dirty="0"/>
          </a:p>
          <a:p>
            <a:pPr marL="0" indent="0">
              <a:buNone/>
            </a:pPr>
            <a:endParaRPr lang="es-CR" dirty="0"/>
          </a:p>
          <a:p>
            <a:pPr marL="0" indent="0">
              <a:buNone/>
            </a:pPr>
            <a:endParaRPr lang="es-CR" dirty="0"/>
          </a:p>
          <a:p>
            <a:pPr marL="0" indent="0">
              <a:buNone/>
            </a:pPr>
            <a:endParaRPr lang="es-CR" dirty="0">
              <a:latin typeface="+mj-lt"/>
            </a:endParaRPr>
          </a:p>
          <a:p>
            <a:pPr marL="0" indent="0" algn="ctr">
              <a:buNone/>
            </a:pPr>
            <a:r>
              <a:rPr lang="es-CR" sz="4200" dirty="0">
                <a:latin typeface="+mj-lt"/>
              </a:rPr>
              <a:t>Necesitamos una redistribución democrática de las responsabilidades en las tareas domésticas y de los cuidados no remunerados</a:t>
            </a:r>
          </a:p>
          <a:p>
            <a:pPr marL="0" indent="0">
              <a:buNone/>
            </a:pPr>
            <a:endParaRPr lang="es-CR" sz="900" dirty="0">
              <a:latin typeface="+mj-lt"/>
            </a:endParaRPr>
          </a:p>
          <a:p>
            <a:pPr marL="0" indent="0" algn="ctr">
              <a:buNone/>
            </a:pPr>
            <a:r>
              <a:rPr lang="es-CR" sz="2925" b="1" dirty="0">
                <a:solidFill>
                  <a:schemeClr val="accent6">
                    <a:lumMod val="75000"/>
                  </a:schemeClr>
                </a:solidFill>
                <a:latin typeface="+mj-lt"/>
              </a:rPr>
              <a:t>Estado + Mercado + Comunidades + Familias</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0803" y="2456483"/>
            <a:ext cx="2354141" cy="2354141"/>
          </a:xfrm>
          <a:prstGeom prst="rect">
            <a:avLst/>
          </a:prstGeom>
        </p:spPr>
      </p:pic>
      <p:sp>
        <p:nvSpPr>
          <p:cNvPr id="6" name="CuadroTexto 5"/>
          <p:cNvSpPr txBox="1"/>
          <p:nvPr/>
        </p:nvSpPr>
        <p:spPr>
          <a:xfrm>
            <a:off x="5940152" y="2756391"/>
            <a:ext cx="1499090" cy="877163"/>
          </a:xfrm>
          <a:prstGeom prst="rect">
            <a:avLst/>
          </a:prstGeom>
          <a:noFill/>
        </p:spPr>
        <p:txBody>
          <a:bodyPr wrap="square" rtlCol="0">
            <a:spAutoFit/>
          </a:bodyPr>
          <a:lstStyle/>
          <a:p>
            <a:pPr algn="ctr"/>
            <a:r>
              <a:rPr lang="es-CR" sz="3000" b="1" dirty="0">
                <a:solidFill>
                  <a:schemeClr val="accent5">
                    <a:lumMod val="75000"/>
                  </a:schemeClr>
                </a:solidFill>
                <a:latin typeface="Calibri Light" panose="020F0302020204030204" pitchFamily="34" charset="0"/>
              </a:rPr>
              <a:t>15</a:t>
            </a:r>
            <a:r>
              <a:rPr lang="es-CR" sz="2100" b="1" dirty="0">
                <a:solidFill>
                  <a:schemeClr val="accent5">
                    <a:lumMod val="75000"/>
                  </a:schemeClr>
                </a:solidFill>
                <a:latin typeface="Calibri Light" panose="020F0302020204030204" pitchFamily="34" charset="0"/>
              </a:rPr>
              <a:t> horas semanales</a:t>
            </a:r>
          </a:p>
        </p:txBody>
      </p:sp>
      <p:sp>
        <p:nvSpPr>
          <p:cNvPr id="7" name="CuadroTexto 6"/>
          <p:cNvSpPr txBox="1"/>
          <p:nvPr/>
        </p:nvSpPr>
        <p:spPr>
          <a:xfrm>
            <a:off x="2555776" y="2852936"/>
            <a:ext cx="1404570" cy="877163"/>
          </a:xfrm>
          <a:prstGeom prst="rect">
            <a:avLst/>
          </a:prstGeom>
          <a:noFill/>
        </p:spPr>
        <p:txBody>
          <a:bodyPr wrap="square" rtlCol="0">
            <a:spAutoFit/>
          </a:bodyPr>
          <a:lstStyle/>
          <a:p>
            <a:pPr algn="ctr"/>
            <a:r>
              <a:rPr lang="es-CR" sz="3000" b="1" dirty="0">
                <a:solidFill>
                  <a:schemeClr val="accent5">
                    <a:lumMod val="75000"/>
                  </a:schemeClr>
                </a:solidFill>
                <a:latin typeface="+mj-lt"/>
              </a:rPr>
              <a:t>37</a:t>
            </a:r>
            <a:r>
              <a:rPr lang="es-CR" sz="2100" b="1" dirty="0">
                <a:solidFill>
                  <a:schemeClr val="accent5">
                    <a:lumMod val="75000"/>
                  </a:schemeClr>
                </a:solidFill>
                <a:latin typeface="+mj-lt"/>
              </a:rPr>
              <a:t> horas semanales</a:t>
            </a:r>
          </a:p>
        </p:txBody>
      </p:sp>
    </p:spTree>
    <p:extLst>
      <p:ext uri="{BB962C8B-B14F-4D97-AF65-F5344CB8AC3E}">
        <p14:creationId xmlns:p14="http://schemas.microsoft.com/office/powerpoint/2010/main" val="355804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R" dirty="0"/>
              <a:t>Análisis de datos desagregados por sexo en el Poder Judicial</a:t>
            </a:r>
          </a:p>
        </p:txBody>
      </p:sp>
      <p:sp>
        <p:nvSpPr>
          <p:cNvPr id="3" name="Marcador de contenido 2"/>
          <p:cNvSpPr>
            <a:spLocks noGrp="1"/>
          </p:cNvSpPr>
          <p:nvPr>
            <p:ph idx="1"/>
          </p:nvPr>
        </p:nvSpPr>
        <p:spPr/>
        <p:txBody>
          <a:bodyPr>
            <a:normAutofit fontScale="62500" lnSpcReduction="20000"/>
          </a:bodyPr>
          <a:lstStyle/>
          <a:p>
            <a:pPr algn="just"/>
            <a:r>
              <a:rPr lang="es-CR" dirty="0"/>
              <a:t>El observatorio de género del Poder Judicial reporta información actualizada desagregada por sexo, por nombramientos aplicados, por programa presupuestario, por puestos y nombramientos por categoría y por oficina.</a:t>
            </a:r>
          </a:p>
          <a:p>
            <a:pPr algn="just"/>
            <a:endParaRPr lang="es-CR" dirty="0"/>
          </a:p>
          <a:p>
            <a:pPr algn="just"/>
            <a:r>
              <a:rPr lang="es-CR" dirty="0"/>
              <a:t>Si bien se evidencia una disminución de las brechas en general, cuando se hace el análisis de género podemos encontrar que aún persisten diferencias relacionadas en la asignación de algunos puestos; por ejemplo:</a:t>
            </a:r>
          </a:p>
          <a:p>
            <a:pPr algn="just"/>
            <a:endParaRPr lang="es-CR" dirty="0"/>
          </a:p>
          <a:p>
            <a:pPr algn="just"/>
            <a:r>
              <a:rPr lang="es-CR" dirty="0"/>
              <a:t>En la escala de puestos conforme aumenta la jerarquía disminuye el número de mujeres (por ejemplo el Juez o Jueza 4 representa 125 mujeres y 194 hombres en propiedad y en el Juez o Jueza 1 representa 178 mujeres y 142 hombres propietarios)</a:t>
            </a:r>
          </a:p>
          <a:p>
            <a:pPr algn="just"/>
            <a:endParaRPr lang="es-CR" dirty="0"/>
          </a:p>
          <a:p>
            <a:pPr algn="just"/>
            <a:r>
              <a:rPr lang="es-CR" dirty="0"/>
              <a:t>En personas investigadoras 2 el 79.2% son hombres (220) y el 20.8% mujeres (36) </a:t>
            </a:r>
          </a:p>
          <a:p>
            <a:pPr algn="just"/>
            <a:endParaRPr lang="es-CR" dirty="0"/>
          </a:p>
        </p:txBody>
      </p:sp>
    </p:spTree>
    <p:extLst>
      <p:ext uri="{BB962C8B-B14F-4D97-AF65-F5344CB8AC3E}">
        <p14:creationId xmlns:p14="http://schemas.microsoft.com/office/powerpoint/2010/main" val="2391585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363272" cy="1143000"/>
          </a:xfrm>
        </p:spPr>
        <p:txBody>
          <a:bodyPr>
            <a:normAutofit fontScale="90000"/>
          </a:bodyPr>
          <a:lstStyle/>
          <a:p>
            <a:r>
              <a:rPr lang="es-CR" dirty="0"/>
              <a:t>Personas con nombramientos aplicados en el Poder Judicial, año 2017</a:t>
            </a:r>
            <a:br>
              <a:rPr lang="es-CR" dirty="0"/>
            </a:br>
            <a:endParaRPr lang="es-CR" dirty="0"/>
          </a:p>
        </p:txBody>
      </p:sp>
      <p:graphicFrame>
        <p:nvGraphicFramePr>
          <p:cNvPr id="10" name="Marcador de contenido 9"/>
          <p:cNvGraphicFramePr>
            <a:graphicFrameLocks noGrp="1"/>
          </p:cNvGraphicFramePr>
          <p:nvPr>
            <p:ph idx="1"/>
            <p:extLst>
              <p:ext uri="{D42A27DB-BD31-4B8C-83A1-F6EECF244321}">
                <p14:modId xmlns:p14="http://schemas.microsoft.com/office/powerpoint/2010/main" val="2932449767"/>
              </p:ext>
            </p:extLst>
          </p:nvPr>
        </p:nvGraphicFramePr>
        <p:xfrm>
          <a:off x="457200" y="1600201"/>
          <a:ext cx="8003232" cy="3412976"/>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ángulo 10"/>
          <p:cNvSpPr/>
          <p:nvPr/>
        </p:nvSpPr>
        <p:spPr>
          <a:xfrm>
            <a:off x="72008" y="5373216"/>
            <a:ext cx="8748464" cy="523220"/>
          </a:xfrm>
          <a:prstGeom prst="rect">
            <a:avLst/>
          </a:prstGeom>
        </p:spPr>
        <p:txBody>
          <a:bodyPr wrap="square">
            <a:spAutoFit/>
          </a:bodyPr>
          <a:lstStyle/>
          <a:p>
            <a:r>
              <a:rPr lang="es-CR" sz="1400" dirty="0"/>
              <a:t>Fuente: https://www.poder-judicial.go.cr/observatoriodegenero/programas-y-acciones/como-patrono/distribucion-de-personal</a:t>
            </a:r>
            <a:r>
              <a:rPr lang="es-CR" sz="1200" dirty="0"/>
              <a:t>/</a:t>
            </a:r>
          </a:p>
        </p:txBody>
      </p:sp>
    </p:spTree>
    <p:extLst>
      <p:ext uri="{BB962C8B-B14F-4D97-AF65-F5344CB8AC3E}">
        <p14:creationId xmlns:p14="http://schemas.microsoft.com/office/powerpoint/2010/main" val="3608101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a:t>Antecedentes</a:t>
            </a:r>
          </a:p>
        </p:txBody>
      </p:sp>
      <p:sp>
        <p:nvSpPr>
          <p:cNvPr id="3" name="Marcador de contenido 2"/>
          <p:cNvSpPr>
            <a:spLocks noGrp="1"/>
          </p:cNvSpPr>
          <p:nvPr>
            <p:ph idx="1"/>
          </p:nvPr>
        </p:nvSpPr>
        <p:spPr/>
        <p:txBody>
          <a:bodyPr>
            <a:normAutofit fontScale="92500" lnSpcReduction="20000"/>
          </a:bodyPr>
          <a:lstStyle/>
          <a:p>
            <a:r>
              <a:rPr lang="es-CR" sz="2000" dirty="0"/>
              <a:t>La experiencia del INAMU se ha dado a partir de la reforma al Régimen de Invalidez, Vejez y Muerte desde abril del 2004.  </a:t>
            </a:r>
          </a:p>
          <a:p>
            <a:pPr marL="0" indent="0">
              <a:buNone/>
            </a:pPr>
            <a:endParaRPr lang="es-CR" sz="2000" dirty="0"/>
          </a:p>
          <a:p>
            <a:r>
              <a:rPr lang="es-CR" sz="2000" dirty="0"/>
              <a:t>En ese contexto, una de las principales fortalezas es que se colocó en el proceso de discusión, el tema de la seguridad social desde la perspectiva de las mujeres, a partir de sus intereses y particularidades.  Esta buena práctica coincide con otras experiencias que se han desarrollado en A.L. cuyo resultado ha sido concretar propuestas con perspectiva de género.  </a:t>
            </a:r>
          </a:p>
          <a:p>
            <a:pPr marL="0" indent="0">
              <a:buNone/>
            </a:pPr>
            <a:endParaRPr lang="es-CR" sz="2000" dirty="0"/>
          </a:p>
          <a:p>
            <a:r>
              <a:rPr lang="es-CR" sz="2000" dirty="0"/>
              <a:t>Posicionó el tema de mejorar el acceso de las mujeres a los seguros sociales por derecho propio y hoy el desafío es mantener y profundizar las medidas de acción afirmativa para alcanzar la igualdad sustantiva.</a:t>
            </a:r>
          </a:p>
          <a:p>
            <a:pPr marL="0" indent="0">
              <a:buNone/>
            </a:pPr>
            <a:endParaRPr lang="es-CR" sz="2000" dirty="0"/>
          </a:p>
          <a:p>
            <a:r>
              <a:rPr lang="es-CR" sz="2000" dirty="0"/>
              <a:t>El reconocimiento del trabajo no remunerado de los cuidados que mayoritariamente hacen las mujeres y que repercute en el acceso a empleos de calidad, fue uno de los factores que se posicionó en este contexto.</a:t>
            </a:r>
          </a:p>
          <a:p>
            <a:pPr marL="0" indent="0">
              <a:buNone/>
            </a:pPr>
            <a:endParaRPr lang="es-CR" sz="2000" dirty="0"/>
          </a:p>
          <a:p>
            <a:pPr marL="0" indent="0">
              <a:buNone/>
            </a:pPr>
            <a:endParaRPr lang="es-CR" sz="2000" dirty="0"/>
          </a:p>
        </p:txBody>
      </p:sp>
      <p:pic>
        <p:nvPicPr>
          <p:cNvPr id="4" name="Picture 3" descr="cintillo3">
            <a:extLst>
              <a:ext uri="{FF2B5EF4-FFF2-40B4-BE49-F238E27FC236}">
                <a16:creationId xmlns="" xmlns:a16="http://schemas.microsoft.com/office/drawing/2014/main" id="{F35D496C-302F-4881-8F04-9DFD6718B006}"/>
              </a:ext>
            </a:extLst>
          </p:cNvPr>
          <p:cNvPicPr>
            <a:picLocks noChangeAspect="1" noChangeArrowheads="1"/>
          </p:cNvPicPr>
          <p:nvPr/>
        </p:nvPicPr>
        <p:blipFill>
          <a:blip r:embed="rId2"/>
          <a:srcRect/>
          <a:stretch>
            <a:fillRect/>
          </a:stretch>
        </p:blipFill>
        <p:spPr bwMode="auto">
          <a:xfrm>
            <a:off x="3170" y="6597352"/>
            <a:ext cx="9144000" cy="428047"/>
          </a:xfrm>
          <a:prstGeom prst="rect">
            <a:avLst/>
          </a:prstGeom>
          <a:noFill/>
          <a:ln w="9525">
            <a:noFill/>
            <a:miter lim="800000"/>
            <a:headEnd/>
            <a:tailEnd/>
          </a:ln>
        </p:spPr>
      </p:pic>
    </p:spTree>
    <p:extLst>
      <p:ext uri="{BB962C8B-B14F-4D97-AF65-F5344CB8AC3E}">
        <p14:creationId xmlns:p14="http://schemas.microsoft.com/office/powerpoint/2010/main" val="2370928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2800" dirty="0"/>
              <a:t>Otros datos de aseguramiento aportados por el Estudio Actuarial del Fondo de Jubilaciones y Pensiones del Poder Judicial, UCR 2017</a:t>
            </a:r>
            <a:endParaRPr lang="es-CR" sz="2800" dirty="0"/>
          </a:p>
        </p:txBody>
      </p:sp>
      <p:sp>
        <p:nvSpPr>
          <p:cNvPr id="3" name="Marcador de contenido 2"/>
          <p:cNvSpPr>
            <a:spLocks noGrp="1"/>
          </p:cNvSpPr>
          <p:nvPr>
            <p:ph idx="1"/>
          </p:nvPr>
        </p:nvSpPr>
        <p:spPr/>
        <p:txBody>
          <a:bodyPr>
            <a:normAutofit fontScale="92500" lnSpcReduction="20000"/>
          </a:bodyPr>
          <a:lstStyle/>
          <a:p>
            <a:pPr algn="just"/>
            <a:r>
              <a:rPr lang="es-CR" dirty="0"/>
              <a:t>Tenemos como dato relevante el incremento sostenido desde el año 2010 de la participación de las mujeres como afiliadas activas al Fondo de Pensiones y el crecimiento de su participación en el total de los salarios recibidos. </a:t>
            </a:r>
          </a:p>
          <a:p>
            <a:pPr algn="just"/>
            <a:endParaRPr lang="es-CR" dirty="0"/>
          </a:p>
          <a:p>
            <a:pPr algn="just"/>
            <a:r>
              <a:rPr lang="es-CR" dirty="0"/>
              <a:t>Sin embargo, las mujeres tienen una participación menor que los hombres en el total de personas jubiladas, ya que constituyen un tercio del total de las personas jubiladas y  captan cerca de un tercio del total de pagos por jubilación.</a:t>
            </a:r>
          </a:p>
        </p:txBody>
      </p:sp>
    </p:spTree>
    <p:extLst>
      <p:ext uri="{BB962C8B-B14F-4D97-AF65-F5344CB8AC3E}">
        <p14:creationId xmlns:p14="http://schemas.microsoft.com/office/powerpoint/2010/main" val="1917265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2800" dirty="0">
                <a:solidFill>
                  <a:prstClr val="black"/>
                </a:solidFill>
              </a:rPr>
              <a:t>Otros datos de aseguramiento el Estudio Actuarial del Fondo de Jubilaciones y Pensiones del Poder Judicial, UCR 2017</a:t>
            </a:r>
            <a:endParaRPr lang="es-CR" dirty="0"/>
          </a:p>
        </p:txBody>
      </p:sp>
      <p:sp>
        <p:nvSpPr>
          <p:cNvPr id="3" name="Marcador de contenido 2"/>
          <p:cNvSpPr>
            <a:spLocks noGrp="1"/>
          </p:cNvSpPr>
          <p:nvPr>
            <p:ph idx="1"/>
          </p:nvPr>
        </p:nvSpPr>
        <p:spPr/>
        <p:txBody>
          <a:bodyPr>
            <a:normAutofit fontScale="77500" lnSpcReduction="20000"/>
          </a:bodyPr>
          <a:lstStyle/>
          <a:p>
            <a:pPr algn="just"/>
            <a:r>
              <a:rPr lang="es-CR" dirty="0"/>
              <a:t>Las personas jubiladas en el 2015 constituyen un 68%, del cual, un 86% de las participantes, son de vejez y un 14% de invalidez.  De ese 86% de jubilados por vejez, el 60% corresponde a Hombres y el 26% a mujeres (cuadro no.6 del estudio de la UCR).  </a:t>
            </a:r>
          </a:p>
          <a:p>
            <a:pPr algn="just"/>
            <a:r>
              <a:rPr lang="es-CR" dirty="0"/>
              <a:t>Según los datos del estudio de la UCR del Poder Judicial, cuadros 7 y 8, solo un 15% de los jubilados recibe montos superiores a los 3 millones y este mismo grupo captura un 40% de las erogaciones totales por concepto de jubilaciones, lo que muestra una concentración del gasto en la jubilación más elevado versus un 52.35% de jubilados que perciben montos inferiores a 1 millón, acumulando solo el 22.70% de las erogaciones totales en colones por jubilación. (pág.31).</a:t>
            </a:r>
          </a:p>
        </p:txBody>
      </p:sp>
    </p:spTree>
    <p:extLst>
      <p:ext uri="{BB962C8B-B14F-4D97-AF65-F5344CB8AC3E}">
        <p14:creationId xmlns:p14="http://schemas.microsoft.com/office/powerpoint/2010/main" val="1363507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73F2FD4-B918-4EB7-8CE4-6DFEAAA9D665}"/>
              </a:ext>
            </a:extLst>
          </p:cNvPr>
          <p:cNvSpPr>
            <a:spLocks noGrp="1"/>
          </p:cNvSpPr>
          <p:nvPr>
            <p:ph type="title"/>
          </p:nvPr>
        </p:nvSpPr>
        <p:spPr/>
        <p:txBody>
          <a:bodyPr>
            <a:normAutofit fontScale="90000"/>
          </a:bodyPr>
          <a:lstStyle/>
          <a:p>
            <a:r>
              <a:rPr lang="es-CR" dirty="0"/>
              <a:t>Datos de aseguramiento desagregados</a:t>
            </a:r>
            <a:br>
              <a:rPr lang="es-CR" dirty="0"/>
            </a:br>
            <a:r>
              <a:rPr lang="es-CR" dirty="0"/>
              <a:t>Régimen de IVM de la CCSS</a:t>
            </a:r>
          </a:p>
        </p:txBody>
      </p:sp>
      <p:graphicFrame>
        <p:nvGraphicFramePr>
          <p:cNvPr id="5" name="Marcador de contenido 4">
            <a:extLst>
              <a:ext uri="{FF2B5EF4-FFF2-40B4-BE49-F238E27FC236}">
                <a16:creationId xmlns="" xmlns:a16="http://schemas.microsoft.com/office/drawing/2014/main" id="{45521A7D-9A90-4205-BD35-6219BB1EE8AA}"/>
              </a:ext>
            </a:extLst>
          </p:cNvPr>
          <p:cNvGraphicFramePr>
            <a:graphicFrameLocks noGrp="1"/>
          </p:cNvGraphicFramePr>
          <p:nvPr>
            <p:ph idx="1"/>
            <p:extLst>
              <p:ext uri="{D42A27DB-BD31-4B8C-83A1-F6EECF244321}">
                <p14:modId xmlns:p14="http://schemas.microsoft.com/office/powerpoint/2010/main" val="1805206946"/>
              </p:ext>
            </p:extLst>
          </p:nvPr>
        </p:nvGraphicFramePr>
        <p:xfrm>
          <a:off x="1835696" y="5805264"/>
          <a:ext cx="4076700" cy="222885"/>
        </p:xfrm>
        <a:graphic>
          <a:graphicData uri="http://schemas.openxmlformats.org/drawingml/2006/table">
            <a:tbl>
              <a:tblPr>
                <a:tableStyleId>{5C22544A-7EE6-4342-B048-85BDC9FD1C3A}</a:tableStyleId>
              </a:tblPr>
              <a:tblGrid>
                <a:gridCol w="4076700">
                  <a:extLst>
                    <a:ext uri="{9D8B030D-6E8A-4147-A177-3AD203B41FA5}">
                      <a16:colId xmlns="" xmlns:a16="http://schemas.microsoft.com/office/drawing/2014/main" val="1555172050"/>
                    </a:ext>
                  </a:extLst>
                </a:gridCol>
              </a:tblGrid>
              <a:tr h="190500">
                <a:tc>
                  <a:txBody>
                    <a:bodyPr/>
                    <a:lstStyle/>
                    <a:p>
                      <a:pPr algn="l" fontAlgn="b"/>
                      <a:r>
                        <a:rPr lang="es-CR" sz="1100" u="none" strike="noStrike" dirty="0">
                          <a:effectLst/>
                        </a:rPr>
                        <a:t>Fuente: INAMU, con base en datos de la ECE III Trimestre 2016.</a:t>
                      </a:r>
                      <a:endParaRPr lang="es-CR" sz="1100" b="0" i="0" u="none" strike="noStrike" dirty="0">
                        <a:solidFill>
                          <a:srgbClr val="000000"/>
                        </a:solidFill>
                        <a:effectLst/>
                        <a:latin typeface="Calibri" panose="020F0502020204030204" pitchFamily="34" charset="0"/>
                      </a:endParaRPr>
                    </a:p>
                  </a:txBody>
                  <a:tcPr marL="9525" marR="9525" marT="9525" anchor="b"/>
                </a:tc>
                <a:extLst>
                  <a:ext uri="{0D108BD9-81ED-4DB2-BD59-A6C34878D82A}">
                    <a16:rowId xmlns="" xmlns:a16="http://schemas.microsoft.com/office/drawing/2014/main" val="2730683842"/>
                  </a:ext>
                </a:extLst>
              </a:tr>
            </a:tbl>
          </a:graphicData>
        </a:graphic>
      </p:graphicFrame>
      <p:graphicFrame>
        <p:nvGraphicFramePr>
          <p:cNvPr id="4" name="Gráfico 3">
            <a:extLst>
              <a:ext uri="{FF2B5EF4-FFF2-40B4-BE49-F238E27FC236}">
                <a16:creationId xmlns="" xmlns:a16="http://schemas.microsoft.com/office/drawing/2014/main" id="{DE80437C-72FE-45BE-9605-89A48AD1608C}"/>
              </a:ext>
            </a:extLst>
          </p:cNvPr>
          <p:cNvGraphicFramePr>
            <a:graphicFrameLocks/>
          </p:cNvGraphicFramePr>
          <p:nvPr>
            <p:extLst>
              <p:ext uri="{D42A27DB-BD31-4B8C-83A1-F6EECF244321}">
                <p14:modId xmlns:p14="http://schemas.microsoft.com/office/powerpoint/2010/main" val="3391207053"/>
              </p:ext>
            </p:extLst>
          </p:nvPr>
        </p:nvGraphicFramePr>
        <p:xfrm>
          <a:off x="1691680" y="1988840"/>
          <a:ext cx="5904656" cy="35215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3863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EAB34D9-A91C-46A0-8AA0-F68D7E5CD29B}"/>
              </a:ext>
            </a:extLst>
          </p:cNvPr>
          <p:cNvSpPr>
            <a:spLocks noGrp="1"/>
          </p:cNvSpPr>
          <p:nvPr>
            <p:ph type="title"/>
          </p:nvPr>
        </p:nvSpPr>
        <p:spPr>
          <a:xfrm>
            <a:off x="251520" y="457200"/>
            <a:ext cx="8229600" cy="1143000"/>
          </a:xfrm>
        </p:spPr>
        <p:txBody>
          <a:bodyPr>
            <a:normAutofit fontScale="90000"/>
          </a:bodyPr>
          <a:lstStyle/>
          <a:p>
            <a:r>
              <a:rPr lang="es-CR" dirty="0"/>
              <a:t>Otros datos sobre el aseguramiento</a:t>
            </a:r>
          </a:p>
        </p:txBody>
      </p:sp>
      <p:sp>
        <p:nvSpPr>
          <p:cNvPr id="3" name="Marcador de contenido 2">
            <a:extLst>
              <a:ext uri="{FF2B5EF4-FFF2-40B4-BE49-F238E27FC236}">
                <a16:creationId xmlns="" xmlns:a16="http://schemas.microsoft.com/office/drawing/2014/main" id="{FA1447E7-03DD-4FC3-8432-700D8E685B26}"/>
              </a:ext>
            </a:extLst>
          </p:cNvPr>
          <p:cNvSpPr>
            <a:spLocks noGrp="1"/>
          </p:cNvSpPr>
          <p:nvPr>
            <p:ph idx="1"/>
          </p:nvPr>
        </p:nvSpPr>
        <p:spPr/>
        <p:txBody>
          <a:bodyPr>
            <a:normAutofit fontScale="70000" lnSpcReduction="20000"/>
          </a:bodyPr>
          <a:lstStyle/>
          <a:p>
            <a:r>
              <a:rPr lang="es-CR" dirty="0">
                <a:solidFill>
                  <a:srgbClr val="000000"/>
                </a:solidFill>
                <a:latin typeface="Calibri" panose="020F0502020204030204" pitchFamily="34" charset="0"/>
              </a:rPr>
              <a:t>Total de mujeres ocupados afiliadas al sistema de pensiones (formales e informales) del 2004-2014 pasó del 61 al 65% (ENAHO); de esas, el 85% cotizaba en el sector formal y un 24% en el sector de cuenta propia. Este sector pasó de 24% a 33% de afiliadas, lo cual es un efecto positivo de la reforma del 2005 en que se dieron medidas de acción afirmativa.</a:t>
            </a:r>
          </a:p>
          <a:p>
            <a:pPr marL="0" indent="0">
              <a:buNone/>
            </a:pPr>
            <a:endParaRPr lang="es-CR" dirty="0">
              <a:solidFill>
                <a:srgbClr val="000000"/>
              </a:solidFill>
              <a:latin typeface="Calibri" panose="020F0502020204030204" pitchFamily="34" charset="0"/>
            </a:endParaRPr>
          </a:p>
          <a:p>
            <a:r>
              <a:rPr lang="es-CR" dirty="0">
                <a:solidFill>
                  <a:srgbClr val="000000"/>
                </a:solidFill>
                <a:latin typeface="Calibri" panose="020F0502020204030204" pitchFamily="34" charset="0"/>
              </a:rPr>
              <a:t>La brecha entre los montos de pensión (contributivas y no contributivas) se mantienen .   En el 2006: las mujeres recibieron </a:t>
            </a:r>
            <a:r>
              <a:rPr lang="es-CR" b="1" dirty="0">
                <a:solidFill>
                  <a:srgbClr val="000000"/>
                </a:solidFill>
                <a:latin typeface="Calibri" panose="020F0502020204030204" pitchFamily="34" charset="0"/>
              </a:rPr>
              <a:t>71.198 col y los hombres 97.000 col y en el 2014, 235.000 las mujeres y 302.000 los hombres</a:t>
            </a:r>
            <a:r>
              <a:rPr lang="es-CR" dirty="0">
                <a:solidFill>
                  <a:srgbClr val="000000"/>
                </a:solidFill>
                <a:latin typeface="Calibri" panose="020F0502020204030204" pitchFamily="34" charset="0"/>
              </a:rPr>
              <a:t>, es decir: en el primer año la pensión de las mujeres equivalía al </a:t>
            </a:r>
            <a:r>
              <a:rPr lang="es-CR" b="1" dirty="0">
                <a:solidFill>
                  <a:srgbClr val="000000"/>
                </a:solidFill>
                <a:latin typeface="Calibri" panose="020F0502020204030204" pitchFamily="34" charset="0"/>
              </a:rPr>
              <a:t>73%</a:t>
            </a:r>
            <a:r>
              <a:rPr lang="es-CR" dirty="0">
                <a:solidFill>
                  <a:srgbClr val="000000"/>
                </a:solidFill>
                <a:latin typeface="Calibri" panose="020F0502020204030204" pitchFamily="34" charset="0"/>
              </a:rPr>
              <a:t> de la pensión de los hombres y </a:t>
            </a:r>
            <a:r>
              <a:rPr lang="es-CR" b="1" dirty="0">
                <a:solidFill>
                  <a:srgbClr val="000000"/>
                </a:solidFill>
                <a:latin typeface="Calibri" panose="020F0502020204030204" pitchFamily="34" charset="0"/>
              </a:rPr>
              <a:t>en el 2014 al 78% </a:t>
            </a:r>
            <a:r>
              <a:rPr lang="es-CR" dirty="0">
                <a:solidFill>
                  <a:srgbClr val="000000"/>
                </a:solidFill>
                <a:latin typeface="Calibri" panose="020F0502020204030204" pitchFamily="34" charset="0"/>
              </a:rPr>
              <a:t>( a pesar de ello, la brecha disminuyó en 5 puntos porcentuales)</a:t>
            </a:r>
          </a:p>
          <a:p>
            <a:endParaRPr lang="es-CR" dirty="0"/>
          </a:p>
        </p:txBody>
      </p:sp>
    </p:spTree>
    <p:extLst>
      <p:ext uri="{BB962C8B-B14F-4D97-AF65-F5344CB8AC3E}">
        <p14:creationId xmlns:p14="http://schemas.microsoft.com/office/powerpoint/2010/main" val="1898664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00ABA04-DE1F-4A7A-8EBA-26AB407BF858}"/>
              </a:ext>
            </a:extLst>
          </p:cNvPr>
          <p:cNvSpPr>
            <a:spLocks noGrp="1"/>
          </p:cNvSpPr>
          <p:nvPr>
            <p:ph type="title"/>
          </p:nvPr>
        </p:nvSpPr>
        <p:spPr/>
        <p:txBody>
          <a:bodyPr>
            <a:normAutofit fontScale="90000"/>
          </a:bodyPr>
          <a:lstStyle/>
          <a:p>
            <a:r>
              <a:rPr lang="es-CR" dirty="0"/>
              <a:t>Otros datos sobre el aseguramiento</a:t>
            </a:r>
          </a:p>
        </p:txBody>
      </p:sp>
      <p:sp>
        <p:nvSpPr>
          <p:cNvPr id="3" name="Marcador de contenido 2">
            <a:extLst>
              <a:ext uri="{FF2B5EF4-FFF2-40B4-BE49-F238E27FC236}">
                <a16:creationId xmlns="" xmlns:a16="http://schemas.microsoft.com/office/drawing/2014/main" id="{49FD8023-5965-4D48-903A-55D23E62BF8A}"/>
              </a:ext>
            </a:extLst>
          </p:cNvPr>
          <p:cNvSpPr>
            <a:spLocks noGrp="1"/>
          </p:cNvSpPr>
          <p:nvPr>
            <p:ph idx="1"/>
          </p:nvPr>
        </p:nvSpPr>
        <p:spPr>
          <a:xfrm>
            <a:off x="457200" y="1600200"/>
            <a:ext cx="8229600" cy="4525963"/>
          </a:xfrm>
        </p:spPr>
        <p:txBody>
          <a:bodyPr>
            <a:normAutofit fontScale="85000" lnSpcReduction="20000"/>
          </a:bodyPr>
          <a:lstStyle/>
          <a:p>
            <a:r>
              <a:rPr lang="es-CR" dirty="0"/>
              <a:t>El informe de la UCR para el RIVM de la CCSS reconoce que hay una desigualdad entre hombres y mujeres (no la califica ni de buena ni de mala), dice: del total de los afiliados varones el 64% cotiza regularmente mientras que las mujeres, del total de afiliadas solo el 48% lo hace regularmente.</a:t>
            </a:r>
          </a:p>
          <a:p>
            <a:r>
              <a:rPr lang="es-CR" dirty="0"/>
              <a:t>Esto quiere decir que el 52% no va a llegar a la cantidad de contribuciones requeridas para jubilarse.</a:t>
            </a:r>
          </a:p>
          <a:p>
            <a:r>
              <a:rPr lang="es-CR" dirty="0"/>
              <a:t>En ese sentido, se habla de menor densidad de las mujeres.  Ello obedece a los espacios huecos a lo largo de su trayectoria y no van a alcanzar el requisito mínimo de contribuciones establecidas por ley.</a:t>
            </a:r>
          </a:p>
        </p:txBody>
      </p:sp>
    </p:spTree>
    <p:extLst>
      <p:ext uri="{BB962C8B-B14F-4D97-AF65-F5344CB8AC3E}">
        <p14:creationId xmlns:p14="http://schemas.microsoft.com/office/powerpoint/2010/main" val="4081847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DB78CC4-9D70-4F89-9A35-330BE889D49F}"/>
              </a:ext>
            </a:extLst>
          </p:cNvPr>
          <p:cNvSpPr>
            <a:spLocks noGrp="1"/>
          </p:cNvSpPr>
          <p:nvPr>
            <p:ph type="title"/>
          </p:nvPr>
        </p:nvSpPr>
        <p:spPr/>
        <p:txBody>
          <a:bodyPr>
            <a:normAutofit fontScale="90000"/>
          </a:bodyPr>
          <a:lstStyle/>
          <a:p>
            <a:r>
              <a:rPr lang="es-CR" dirty="0"/>
              <a:t>EFECTOS DE LA DISCRIMINACIÓN</a:t>
            </a:r>
            <a:br>
              <a:rPr lang="es-CR" dirty="0"/>
            </a:br>
            <a:r>
              <a:rPr lang="es-CR" dirty="0"/>
              <a:t> POR SEXO</a:t>
            </a:r>
          </a:p>
        </p:txBody>
      </p:sp>
      <p:sp>
        <p:nvSpPr>
          <p:cNvPr id="3" name="Marcador de contenido 2">
            <a:extLst>
              <a:ext uri="{FF2B5EF4-FFF2-40B4-BE49-F238E27FC236}">
                <a16:creationId xmlns="" xmlns:a16="http://schemas.microsoft.com/office/drawing/2014/main" id="{34563220-2501-4641-876C-49F22A7C4A57}"/>
              </a:ext>
            </a:extLst>
          </p:cNvPr>
          <p:cNvSpPr>
            <a:spLocks noGrp="1"/>
          </p:cNvSpPr>
          <p:nvPr>
            <p:ph idx="1"/>
          </p:nvPr>
        </p:nvSpPr>
        <p:spPr/>
        <p:txBody>
          <a:bodyPr>
            <a:normAutofit fontScale="85000" lnSpcReduction="20000"/>
          </a:bodyPr>
          <a:lstStyle/>
          <a:p>
            <a:r>
              <a:rPr lang="es-CR" dirty="0"/>
              <a:t>La evidencia que nos proporcionan estos datos es que este tipo de discriminaciones contra las mujeres se trasladan al sistema de pensiones:</a:t>
            </a:r>
          </a:p>
          <a:p>
            <a:pPr lvl="1"/>
            <a:r>
              <a:rPr lang="es-CR" dirty="0"/>
              <a:t>Hay menos accesibilidad de las mujeres para obtener una pensión</a:t>
            </a:r>
          </a:p>
          <a:p>
            <a:pPr lvl="1"/>
            <a:r>
              <a:rPr lang="es-CR" dirty="0"/>
              <a:t>Deben trabajar más años para obtenerla  </a:t>
            </a:r>
          </a:p>
          <a:p>
            <a:pPr lvl="1"/>
            <a:r>
              <a:rPr lang="es-CR" dirty="0"/>
              <a:t>Reciben menos monto de pensión que los hombres</a:t>
            </a:r>
          </a:p>
          <a:p>
            <a:pPr marL="457200" lvl="1" indent="0">
              <a:buNone/>
            </a:pPr>
            <a:endParaRPr lang="es-CR" dirty="0"/>
          </a:p>
          <a:p>
            <a:pPr marL="457200" lvl="1" indent="0">
              <a:buNone/>
            </a:pPr>
            <a:r>
              <a:rPr lang="es-CR" dirty="0"/>
              <a:t>			POR LO TANTO,</a:t>
            </a:r>
          </a:p>
          <a:p>
            <a:pPr marL="457200" lvl="1" indent="0">
              <a:buNone/>
            </a:pPr>
            <a:endParaRPr lang="es-CR" dirty="0"/>
          </a:p>
          <a:p>
            <a:pPr marL="0" indent="0">
              <a:buNone/>
            </a:pPr>
            <a:r>
              <a:rPr lang="es-CR" sz="3300" dirty="0"/>
              <a:t>NO SE PUEDE TRATAR IGUAL LO QUE ES DESIGUAL</a:t>
            </a:r>
            <a:r>
              <a:rPr lang="es-ES" dirty="0"/>
              <a:t/>
            </a:r>
            <a:br>
              <a:rPr lang="es-ES" dirty="0"/>
            </a:br>
            <a:endParaRPr lang="es-CR" dirty="0"/>
          </a:p>
          <a:p>
            <a:endParaRPr lang="es-CR" dirty="0"/>
          </a:p>
        </p:txBody>
      </p:sp>
    </p:spTree>
    <p:extLst>
      <p:ext uri="{BB962C8B-B14F-4D97-AF65-F5344CB8AC3E}">
        <p14:creationId xmlns:p14="http://schemas.microsoft.com/office/powerpoint/2010/main" val="4123490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98E404A-E300-4A46-8F81-D8146769EBAD}"/>
              </a:ext>
            </a:extLst>
          </p:cNvPr>
          <p:cNvSpPr>
            <a:spLocks noGrp="1"/>
          </p:cNvSpPr>
          <p:nvPr>
            <p:ph type="title"/>
          </p:nvPr>
        </p:nvSpPr>
        <p:spPr/>
        <p:txBody>
          <a:bodyPr>
            <a:normAutofit fontScale="90000"/>
          </a:bodyPr>
          <a:lstStyle/>
          <a:p>
            <a:r>
              <a:rPr lang="es-CR" sz="4000" dirty="0"/>
              <a:t/>
            </a:r>
            <a:br>
              <a:rPr lang="es-CR" sz="4000" dirty="0"/>
            </a:br>
            <a:r>
              <a:rPr lang="es-CR" sz="4000" dirty="0"/>
              <a:t>CONCLUSIONES</a:t>
            </a:r>
            <a:r>
              <a:rPr lang="es-CR" dirty="0"/>
              <a:t/>
            </a:r>
            <a:br>
              <a:rPr lang="es-CR" dirty="0"/>
            </a:br>
            <a:endParaRPr lang="es-CR"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021785060"/>
              </p:ext>
            </p:extLst>
          </p:nvPr>
        </p:nvGraphicFramePr>
        <p:xfrm>
          <a:off x="179512" y="1600200"/>
          <a:ext cx="8507288" cy="506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3192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98E404A-E300-4A46-8F81-D8146769EBAD}"/>
              </a:ext>
            </a:extLst>
          </p:cNvPr>
          <p:cNvSpPr>
            <a:spLocks noGrp="1"/>
          </p:cNvSpPr>
          <p:nvPr>
            <p:ph type="title"/>
          </p:nvPr>
        </p:nvSpPr>
        <p:spPr/>
        <p:txBody>
          <a:bodyPr>
            <a:normAutofit fontScale="90000"/>
          </a:bodyPr>
          <a:lstStyle/>
          <a:p>
            <a:r>
              <a:rPr lang="es-CR" sz="4000" dirty="0"/>
              <a:t/>
            </a:r>
            <a:br>
              <a:rPr lang="es-CR" sz="4000" dirty="0"/>
            </a:br>
            <a:r>
              <a:rPr lang="es-CR" sz="4000" dirty="0"/>
              <a:t>CONCLUSIONES</a:t>
            </a:r>
            <a:r>
              <a:rPr lang="es-CR" dirty="0"/>
              <a:t/>
            </a:r>
            <a:br>
              <a:rPr lang="es-CR" dirty="0"/>
            </a:br>
            <a:endParaRPr lang="es-CR"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290996668"/>
              </p:ext>
            </p:extLst>
          </p:nvPr>
        </p:nvGraphicFramePr>
        <p:xfrm>
          <a:off x="179512" y="1600200"/>
          <a:ext cx="8507288" cy="506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3006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98E404A-E300-4A46-8F81-D8146769EBAD}"/>
              </a:ext>
            </a:extLst>
          </p:cNvPr>
          <p:cNvSpPr>
            <a:spLocks noGrp="1"/>
          </p:cNvSpPr>
          <p:nvPr>
            <p:ph type="title"/>
          </p:nvPr>
        </p:nvSpPr>
        <p:spPr/>
        <p:txBody>
          <a:bodyPr>
            <a:normAutofit fontScale="90000"/>
          </a:bodyPr>
          <a:lstStyle/>
          <a:p>
            <a:r>
              <a:rPr lang="es-CR" sz="4000" dirty="0"/>
              <a:t/>
            </a:r>
            <a:br>
              <a:rPr lang="es-CR" sz="4000" dirty="0"/>
            </a:br>
            <a:r>
              <a:rPr lang="es-CR" sz="4000" dirty="0"/>
              <a:t>Conclusión</a:t>
            </a:r>
            <a:r>
              <a:rPr lang="es-CR" dirty="0"/>
              <a:t/>
            </a:r>
            <a:br>
              <a:rPr lang="es-CR" dirty="0"/>
            </a:br>
            <a:endParaRPr lang="es-C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819357439"/>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4449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A1AA0A8-3C2A-4583-928E-942C80DBBC27}"/>
              </a:ext>
            </a:extLst>
          </p:cNvPr>
          <p:cNvSpPr>
            <a:spLocks noGrp="1"/>
          </p:cNvSpPr>
          <p:nvPr>
            <p:ph type="title"/>
          </p:nvPr>
        </p:nvSpPr>
        <p:spPr>
          <a:xfrm>
            <a:off x="457200" y="274638"/>
            <a:ext cx="8229600" cy="922114"/>
          </a:xfrm>
        </p:spPr>
        <p:txBody>
          <a:bodyPr/>
          <a:lstStyle/>
          <a:p>
            <a:r>
              <a:rPr lang="es-CR" dirty="0"/>
              <a:t>Recomendaciones generales</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533362775"/>
              </p:ext>
            </p:extLst>
          </p:nvPr>
        </p:nvGraphicFramePr>
        <p:xfrm>
          <a:off x="683568" y="1196752"/>
          <a:ext cx="8229600"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1090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C50B146-F993-4638-8118-64C47074CE08}"/>
              </a:ext>
            </a:extLst>
          </p:cNvPr>
          <p:cNvSpPr>
            <a:spLocks noGrp="1"/>
          </p:cNvSpPr>
          <p:nvPr>
            <p:ph type="title"/>
          </p:nvPr>
        </p:nvSpPr>
        <p:spPr>
          <a:xfrm>
            <a:off x="457200" y="274638"/>
            <a:ext cx="8229600" cy="778098"/>
          </a:xfrm>
        </p:spPr>
        <p:txBody>
          <a:bodyPr>
            <a:noAutofit/>
          </a:bodyPr>
          <a:lstStyle/>
          <a:p>
            <a:r>
              <a:rPr lang="es-CR" sz="3200" dirty="0"/>
              <a:t>Enfoque que deben contemplarse en los regímenes de jubilaciones</a:t>
            </a:r>
          </a:p>
        </p:txBody>
      </p:sp>
      <p:graphicFrame>
        <p:nvGraphicFramePr>
          <p:cNvPr id="4" name="Marcador de contenido 3">
            <a:extLst>
              <a:ext uri="{FF2B5EF4-FFF2-40B4-BE49-F238E27FC236}">
                <a16:creationId xmlns="" xmlns:a16="http://schemas.microsoft.com/office/drawing/2014/main" id="{650AADEB-893E-4B27-A462-00929EBE5EDF}"/>
              </a:ext>
            </a:extLst>
          </p:cNvPr>
          <p:cNvGraphicFramePr>
            <a:graphicFrameLocks noGrp="1"/>
          </p:cNvGraphicFramePr>
          <p:nvPr>
            <p:ph idx="1"/>
            <p:extLst>
              <p:ext uri="{D42A27DB-BD31-4B8C-83A1-F6EECF244321}">
                <p14:modId xmlns:p14="http://schemas.microsoft.com/office/powerpoint/2010/main" val="3453692890"/>
              </p:ext>
            </p:extLst>
          </p:nvPr>
        </p:nvGraphicFramePr>
        <p:xfrm>
          <a:off x="457200" y="1124744"/>
          <a:ext cx="82296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3" descr="cintillo3">
            <a:extLst>
              <a:ext uri="{FF2B5EF4-FFF2-40B4-BE49-F238E27FC236}">
                <a16:creationId xmlns="" xmlns:a16="http://schemas.microsoft.com/office/drawing/2014/main" id="{CC743FA5-1A89-47FE-B176-1F49F878F68C}"/>
              </a:ext>
            </a:extLst>
          </p:cNvPr>
          <p:cNvPicPr>
            <a:picLocks noChangeAspect="1" noChangeArrowheads="1"/>
          </p:cNvPicPr>
          <p:nvPr/>
        </p:nvPicPr>
        <p:blipFill>
          <a:blip r:embed="rId7"/>
          <a:srcRect/>
          <a:stretch>
            <a:fillRect/>
          </a:stretch>
        </p:blipFill>
        <p:spPr bwMode="auto">
          <a:xfrm>
            <a:off x="3170" y="6525344"/>
            <a:ext cx="9144000" cy="500055"/>
          </a:xfrm>
          <a:prstGeom prst="rect">
            <a:avLst/>
          </a:prstGeom>
          <a:noFill/>
          <a:ln w="9525">
            <a:noFill/>
            <a:miter lim="800000"/>
            <a:headEnd/>
            <a:tailEnd/>
          </a:ln>
        </p:spPr>
      </p:pic>
      <p:graphicFrame>
        <p:nvGraphicFramePr>
          <p:cNvPr id="3" name="Diagrama 2"/>
          <p:cNvGraphicFramePr/>
          <p:nvPr>
            <p:extLst>
              <p:ext uri="{D42A27DB-BD31-4B8C-83A1-F6EECF244321}">
                <p14:modId xmlns:p14="http://schemas.microsoft.com/office/powerpoint/2010/main" val="1465651758"/>
              </p:ext>
            </p:extLst>
          </p:nvPr>
        </p:nvGraphicFramePr>
        <p:xfrm>
          <a:off x="1187624" y="1340768"/>
          <a:ext cx="7632848" cy="43520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51481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Recomendaciones generales</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24149078"/>
              </p:ext>
            </p:extLst>
          </p:nvPr>
        </p:nvGraphicFramePr>
        <p:xfrm>
          <a:off x="457200" y="1268760"/>
          <a:ext cx="82296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3280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1940958-F8DB-42A1-B22F-F8A3F098A9C6}"/>
              </a:ext>
            </a:extLst>
          </p:cNvPr>
          <p:cNvSpPr>
            <a:spLocks noGrp="1"/>
          </p:cNvSpPr>
          <p:nvPr>
            <p:ph type="title"/>
          </p:nvPr>
        </p:nvSpPr>
        <p:spPr/>
        <p:txBody>
          <a:bodyPr/>
          <a:lstStyle/>
          <a:p>
            <a:r>
              <a:rPr lang="es-CR" dirty="0"/>
              <a:t>REOMENDACIONES</a:t>
            </a:r>
          </a:p>
        </p:txBody>
      </p:sp>
      <p:sp>
        <p:nvSpPr>
          <p:cNvPr id="3" name="Marcador de contenido 2">
            <a:extLst>
              <a:ext uri="{FF2B5EF4-FFF2-40B4-BE49-F238E27FC236}">
                <a16:creationId xmlns="" xmlns:a16="http://schemas.microsoft.com/office/drawing/2014/main" id="{7567662B-C870-4496-9DC5-756ACC5737A8}"/>
              </a:ext>
            </a:extLst>
          </p:cNvPr>
          <p:cNvSpPr>
            <a:spLocks noGrp="1"/>
          </p:cNvSpPr>
          <p:nvPr>
            <p:ph idx="1"/>
          </p:nvPr>
        </p:nvSpPr>
        <p:spPr>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solidFill>
              <a:schemeClr val="accent2">
                <a:lumMod val="75000"/>
              </a:schemeClr>
            </a:solidFill>
          </a:ln>
        </p:spPr>
        <p:txBody>
          <a:bodyPr>
            <a:normAutofit fontScale="92500" lnSpcReduction="20000"/>
          </a:bodyPr>
          <a:lstStyle/>
          <a:p>
            <a:r>
              <a:rPr lang="es-CR" dirty="0"/>
              <a:t>Aplicar la perspectiva de género en el análisis de la reforma al Fondo de Jubilación implica asegurar que se reconozcan las desventajas históricas que las mujeres tienen en razón de su sexo y asignación de roles.</a:t>
            </a:r>
          </a:p>
          <a:p>
            <a:r>
              <a:rPr lang="es-CR" dirty="0"/>
              <a:t>Hacer realidad el principio de igualdad entre hombres y mujeres evitando los sesgos producidos por los estereotipos y prejuicios</a:t>
            </a:r>
          </a:p>
          <a:p>
            <a:r>
              <a:rPr lang="es-CR" dirty="0"/>
              <a:t>Contar con estadísticas desagregadas por sexo para que las personas actuarias reconozcan las diferencias entre hombres y mujeres.</a:t>
            </a:r>
          </a:p>
        </p:txBody>
      </p:sp>
    </p:spTree>
    <p:extLst>
      <p:ext uri="{BB962C8B-B14F-4D97-AF65-F5344CB8AC3E}">
        <p14:creationId xmlns:p14="http://schemas.microsoft.com/office/powerpoint/2010/main" val="146245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2051050" y="1773238"/>
            <a:ext cx="4608513" cy="3168650"/>
          </a:xfrm>
          <a:prstGeom prst="rect">
            <a:avLst/>
          </a:prstGeom>
        </p:spPr>
        <p:txBody>
          <a:bodyPr wrap="none" fromWordArt="1">
            <a:prstTxWarp prst="textCascadeUp">
              <a:avLst>
                <a:gd name="adj" fmla="val 44444"/>
              </a:avLst>
            </a:prstTxWarp>
            <a:scene3d>
              <a:camera prst="legacyPerspectiveFront">
                <a:rot lat="20519990" lon="1080000" rev="0"/>
              </a:camera>
              <a:lightRig rig="legacyHarsh2" dir="b"/>
            </a:scene3d>
            <a:sp3d extrusionH="430200" prstMaterial="legacyMatte">
              <a:extrusionClr>
                <a:srgbClr val="FF6600"/>
              </a:extrusionClr>
              <a:contourClr>
                <a:srgbClr val="FFE701"/>
              </a:contourClr>
            </a:sp3d>
          </a:bodyPr>
          <a:lstStyle/>
          <a:p>
            <a:pPr algn="ctr"/>
            <a:r>
              <a:rPr lang="es-CR"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GRACIAS</a:t>
            </a:r>
          </a:p>
        </p:txBody>
      </p:sp>
      <p:pic>
        <p:nvPicPr>
          <p:cNvPr id="3" name="Picture 2">
            <a:extLst>
              <a:ext uri="{FF2B5EF4-FFF2-40B4-BE49-F238E27FC236}">
                <a16:creationId xmlns="" xmlns:a16="http://schemas.microsoft.com/office/drawing/2014/main" id="{25A28E8A-39B0-4033-9D9B-58ABE2B786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41888"/>
            <a:ext cx="9144000" cy="956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110647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rmAutofit fontScale="90000"/>
          </a:bodyPr>
          <a:lstStyle/>
          <a:p>
            <a:r>
              <a:rPr lang="es-CR" sz="3200" dirty="0"/>
              <a:t>La apuesta a la solidaridad fortalece los regímenes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733165077"/>
              </p:ext>
            </p:extLst>
          </p:nvPr>
        </p:nvGraphicFramePr>
        <p:xfrm>
          <a:off x="457200" y="1124744"/>
          <a:ext cx="82296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cintillo3">
            <a:extLst>
              <a:ext uri="{FF2B5EF4-FFF2-40B4-BE49-F238E27FC236}">
                <a16:creationId xmlns="" xmlns:a16="http://schemas.microsoft.com/office/drawing/2014/main" id="{03C23CE8-DE57-4DFE-870C-668C175B29A0}"/>
              </a:ext>
            </a:extLst>
          </p:cNvPr>
          <p:cNvPicPr>
            <a:picLocks noChangeAspect="1" noChangeArrowheads="1"/>
          </p:cNvPicPr>
          <p:nvPr/>
        </p:nvPicPr>
        <p:blipFill>
          <a:blip r:embed="rId7"/>
          <a:srcRect/>
          <a:stretch>
            <a:fillRect/>
          </a:stretch>
        </p:blipFill>
        <p:spPr bwMode="auto">
          <a:xfrm>
            <a:off x="3170" y="6237312"/>
            <a:ext cx="9144000" cy="788087"/>
          </a:xfrm>
          <a:prstGeom prst="rect">
            <a:avLst/>
          </a:prstGeom>
          <a:noFill/>
          <a:ln w="9525">
            <a:noFill/>
            <a:miter lim="800000"/>
            <a:headEnd/>
            <a:tailEnd/>
          </a:ln>
        </p:spPr>
      </p:pic>
    </p:spTree>
    <p:extLst>
      <p:ext uri="{BB962C8B-B14F-4D97-AF65-F5344CB8AC3E}">
        <p14:creationId xmlns:p14="http://schemas.microsoft.com/office/powerpoint/2010/main" val="1956373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799B360-AA50-4A1F-9E3B-6FDE3B68BDBE}"/>
              </a:ext>
            </a:extLst>
          </p:cNvPr>
          <p:cNvSpPr>
            <a:spLocks noGrp="1"/>
          </p:cNvSpPr>
          <p:nvPr>
            <p:ph type="title"/>
          </p:nvPr>
        </p:nvSpPr>
        <p:spPr/>
        <p:txBody>
          <a:bodyPr>
            <a:normAutofit fontScale="90000"/>
          </a:bodyPr>
          <a:lstStyle/>
          <a:p>
            <a:r>
              <a:rPr lang="es-CR" dirty="0"/>
              <a:t>PRINCIPIOS ORIENTADORES</a:t>
            </a:r>
            <a:br>
              <a:rPr lang="es-CR" dirty="0"/>
            </a:br>
            <a:endParaRPr lang="es-CR" dirty="0"/>
          </a:p>
        </p:txBody>
      </p:sp>
      <p:sp>
        <p:nvSpPr>
          <p:cNvPr id="3" name="Marcador de texto 2">
            <a:extLst>
              <a:ext uri="{FF2B5EF4-FFF2-40B4-BE49-F238E27FC236}">
                <a16:creationId xmlns="" xmlns:a16="http://schemas.microsoft.com/office/drawing/2014/main" id="{618AADF8-0748-476F-B779-BA7BEBE1A70B}"/>
              </a:ext>
            </a:extLst>
          </p:cNvPr>
          <p:cNvSpPr>
            <a:spLocks noGrp="1"/>
          </p:cNvSpPr>
          <p:nvPr>
            <p:ph type="body" idx="1"/>
          </p:nvPr>
        </p:nvSpPr>
        <p:spPr>
          <a:xfrm>
            <a:off x="457200" y="1535114"/>
            <a:ext cx="2458616" cy="639762"/>
          </a:xfrm>
        </p:spPr>
        <p:txBody>
          <a:bodyPr>
            <a:normAutofit/>
          </a:bodyPr>
          <a:lstStyle/>
          <a:p>
            <a:endParaRPr lang="es-CR" dirty="0"/>
          </a:p>
        </p:txBody>
      </p:sp>
      <p:sp>
        <p:nvSpPr>
          <p:cNvPr id="4" name="Marcador de contenido 3">
            <a:extLst>
              <a:ext uri="{FF2B5EF4-FFF2-40B4-BE49-F238E27FC236}">
                <a16:creationId xmlns="" xmlns:a16="http://schemas.microsoft.com/office/drawing/2014/main" id="{C898FF89-EED8-464A-B3CC-717B1F8B2A76}"/>
              </a:ext>
            </a:extLst>
          </p:cNvPr>
          <p:cNvSpPr>
            <a:spLocks noGrp="1"/>
          </p:cNvSpPr>
          <p:nvPr>
            <p:ph sz="half" idx="2"/>
          </p:nvPr>
        </p:nvSpPr>
        <p:spPr>
          <a:xfrm>
            <a:off x="457200" y="2174875"/>
            <a:ext cx="2458616" cy="3951288"/>
          </a:xfrm>
        </p:spPr>
        <p:txBody>
          <a:bodyPr/>
          <a:lstStyle/>
          <a:p>
            <a:r>
              <a:rPr lang="es-CR" dirty="0"/>
              <a:t>¿Desde dónde se posiciona el INAMU para abordar la reforma de la seguridad social?</a:t>
            </a:r>
          </a:p>
          <a:p>
            <a:endParaRPr lang="es-CR" dirty="0"/>
          </a:p>
        </p:txBody>
      </p:sp>
      <p:sp>
        <p:nvSpPr>
          <p:cNvPr id="5" name="Marcador de texto 4">
            <a:extLst>
              <a:ext uri="{FF2B5EF4-FFF2-40B4-BE49-F238E27FC236}">
                <a16:creationId xmlns="" xmlns:a16="http://schemas.microsoft.com/office/drawing/2014/main" id="{FC58D399-1A28-45DA-9FAC-84D3989A303F}"/>
              </a:ext>
            </a:extLst>
          </p:cNvPr>
          <p:cNvSpPr>
            <a:spLocks noGrp="1"/>
          </p:cNvSpPr>
          <p:nvPr>
            <p:ph type="body" sz="quarter" idx="3"/>
          </p:nvPr>
        </p:nvSpPr>
        <p:spPr/>
        <p:txBody>
          <a:bodyPr/>
          <a:lstStyle/>
          <a:p>
            <a:endParaRPr lang="es-CR" dirty="0"/>
          </a:p>
        </p:txBody>
      </p:sp>
      <p:graphicFrame>
        <p:nvGraphicFramePr>
          <p:cNvPr id="7" name="Marcador de contenido 6">
            <a:extLst>
              <a:ext uri="{FF2B5EF4-FFF2-40B4-BE49-F238E27FC236}">
                <a16:creationId xmlns="" xmlns:a16="http://schemas.microsoft.com/office/drawing/2014/main" id="{6DBB8CDB-5EC5-47BB-8FA5-D762ED3A81F2}"/>
              </a:ext>
            </a:extLst>
          </p:cNvPr>
          <p:cNvGraphicFramePr>
            <a:graphicFrameLocks noGrp="1"/>
          </p:cNvGraphicFramePr>
          <p:nvPr>
            <p:ph sz="quarter" idx="4"/>
            <p:extLst>
              <p:ext uri="{D42A27DB-BD31-4B8C-83A1-F6EECF244321}">
                <p14:modId xmlns:p14="http://schemas.microsoft.com/office/powerpoint/2010/main" val="1205266267"/>
              </p:ext>
            </p:extLst>
          </p:nvPr>
        </p:nvGraphicFramePr>
        <p:xfrm>
          <a:off x="4645025" y="1535113"/>
          <a:ext cx="4041775" cy="43421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9111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17B00E0-E15D-4767-986C-4A147807B8C7}"/>
              </a:ext>
            </a:extLst>
          </p:cNvPr>
          <p:cNvSpPr>
            <a:spLocks noGrp="1"/>
          </p:cNvSpPr>
          <p:nvPr>
            <p:ph type="title"/>
          </p:nvPr>
        </p:nvSpPr>
        <p:spPr/>
        <p:txBody>
          <a:bodyPr>
            <a:noAutofit/>
          </a:bodyPr>
          <a:lstStyle/>
          <a:p>
            <a:r>
              <a:rPr lang="es-CR" sz="3600" dirty="0"/>
              <a:t>LA SEGURIDAD SOCIAL FORMA PARTE DE UN ENGRANAJE MAYOR           DESAFIO</a:t>
            </a:r>
          </a:p>
        </p:txBody>
      </p:sp>
      <p:graphicFrame>
        <p:nvGraphicFramePr>
          <p:cNvPr id="4" name="Marcador de contenido 3">
            <a:extLst>
              <a:ext uri="{FF2B5EF4-FFF2-40B4-BE49-F238E27FC236}">
                <a16:creationId xmlns="" xmlns:a16="http://schemas.microsoft.com/office/drawing/2014/main" id="{F1B7E269-6C9A-420B-9D86-A175D51F2E4B}"/>
              </a:ext>
            </a:extLst>
          </p:cNvPr>
          <p:cNvGraphicFramePr>
            <a:graphicFrameLocks noGrp="1"/>
          </p:cNvGraphicFramePr>
          <p:nvPr>
            <p:ph idx="1"/>
            <p:extLst>
              <p:ext uri="{D42A27DB-BD31-4B8C-83A1-F6EECF244321}">
                <p14:modId xmlns:p14="http://schemas.microsoft.com/office/powerpoint/2010/main" val="1223284137"/>
              </p:ext>
            </p:extLst>
          </p:nvPr>
        </p:nvGraphicFramePr>
        <p:xfrm>
          <a:off x="611560" y="1555623"/>
          <a:ext cx="8229600" cy="3961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Tabla 2">
            <a:extLst>
              <a:ext uri="{FF2B5EF4-FFF2-40B4-BE49-F238E27FC236}">
                <a16:creationId xmlns="" xmlns:a16="http://schemas.microsoft.com/office/drawing/2014/main" id="{FE394FA4-73A2-40E3-8102-761BFEF16AB7}"/>
              </a:ext>
            </a:extLst>
          </p:cNvPr>
          <p:cNvGraphicFramePr>
            <a:graphicFrameLocks noGrp="1"/>
          </p:cNvGraphicFramePr>
          <p:nvPr>
            <p:extLst>
              <p:ext uri="{D42A27DB-BD31-4B8C-83A1-F6EECF244321}">
                <p14:modId xmlns:p14="http://schemas.microsoft.com/office/powerpoint/2010/main" val="2787593457"/>
              </p:ext>
            </p:extLst>
          </p:nvPr>
        </p:nvGraphicFramePr>
        <p:xfrm>
          <a:off x="1835696" y="5517232"/>
          <a:ext cx="6096000" cy="1592196"/>
        </p:xfrm>
        <a:graphic>
          <a:graphicData uri="http://schemas.openxmlformats.org/drawingml/2006/table">
            <a:tbl>
              <a:tblPr firstRow="1" bandRow="1">
                <a:tableStyleId>{5C22544A-7EE6-4342-B048-85BDC9FD1C3A}</a:tableStyleId>
              </a:tblPr>
              <a:tblGrid>
                <a:gridCol w="6096000">
                  <a:extLst>
                    <a:ext uri="{9D8B030D-6E8A-4147-A177-3AD203B41FA5}">
                      <a16:colId xmlns="" xmlns:a16="http://schemas.microsoft.com/office/drawing/2014/main" val="1849061248"/>
                    </a:ext>
                  </a:extLst>
                </a:gridCol>
              </a:tblGrid>
              <a:tr h="1592196">
                <a:tc>
                  <a:txBody>
                    <a:bodyPr/>
                    <a:lstStyle/>
                    <a:p>
                      <a:r>
                        <a:rPr lang="es-CR" b="1" u="sng" dirty="0"/>
                        <a:t>En</a:t>
                      </a:r>
                      <a:r>
                        <a:rPr lang="es-CR" b="1" u="sng" baseline="0" dirty="0"/>
                        <a:t> el contexto del régimen de Invalidez, Vejez y Muerte este enfoque representa un gran desafío para la sostenibilidad y solidaridad del mismo.  </a:t>
                      </a:r>
                      <a:endParaRPr lang="es-CR" b="1" u="sng" dirty="0"/>
                    </a:p>
                  </a:txBody>
                  <a:tcPr/>
                </a:tc>
                <a:extLst>
                  <a:ext uri="{0D108BD9-81ED-4DB2-BD59-A6C34878D82A}">
                    <a16:rowId xmlns="" xmlns:a16="http://schemas.microsoft.com/office/drawing/2014/main" val="1321806878"/>
                  </a:ext>
                </a:extLst>
              </a:tr>
            </a:tbl>
          </a:graphicData>
        </a:graphic>
      </p:graphicFrame>
      <p:sp>
        <p:nvSpPr>
          <p:cNvPr id="5" name="Flecha: a la derecha con bandas 4">
            <a:extLst>
              <a:ext uri="{FF2B5EF4-FFF2-40B4-BE49-F238E27FC236}">
                <a16:creationId xmlns="" xmlns:a16="http://schemas.microsoft.com/office/drawing/2014/main" id="{CA8CF5A9-CDAB-4CF3-95F6-8DDBC9B6B798}"/>
              </a:ext>
            </a:extLst>
          </p:cNvPr>
          <p:cNvSpPr/>
          <p:nvPr/>
        </p:nvSpPr>
        <p:spPr>
          <a:xfrm>
            <a:off x="5508104" y="846138"/>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1032402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56CE925-A715-409D-B551-EF8C2CA4A9F7}"/>
              </a:ext>
            </a:extLst>
          </p:cNvPr>
          <p:cNvSpPr>
            <a:spLocks noGrp="1"/>
          </p:cNvSpPr>
          <p:nvPr>
            <p:ph type="title"/>
          </p:nvPr>
        </p:nvSpPr>
        <p:spPr/>
        <p:txBody>
          <a:bodyPr>
            <a:normAutofit fontScale="90000"/>
          </a:bodyPr>
          <a:lstStyle/>
          <a:p>
            <a:r>
              <a:rPr lang="es-CR" dirty="0"/>
              <a:t>VIGENCIA DEL PRINCIPIO DE SOLIDARIDAD</a:t>
            </a:r>
          </a:p>
        </p:txBody>
      </p:sp>
      <p:pic>
        <p:nvPicPr>
          <p:cNvPr id="4" name="Marcador de contenido 4">
            <a:extLst>
              <a:ext uri="{FF2B5EF4-FFF2-40B4-BE49-F238E27FC236}">
                <a16:creationId xmlns="" xmlns:a16="http://schemas.microsoft.com/office/drawing/2014/main" id="{A83CDDD7-6BAA-46F6-A9CE-447C690693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43808" y="1700808"/>
            <a:ext cx="3163824" cy="1755648"/>
          </a:xfrm>
        </p:spPr>
      </p:pic>
      <p:sp>
        <p:nvSpPr>
          <p:cNvPr id="5" name="Rectángulo 4">
            <a:extLst>
              <a:ext uri="{FF2B5EF4-FFF2-40B4-BE49-F238E27FC236}">
                <a16:creationId xmlns="" xmlns:a16="http://schemas.microsoft.com/office/drawing/2014/main" id="{0DDEEF0E-E13C-4A7B-8855-C2A344506642}"/>
              </a:ext>
            </a:extLst>
          </p:cNvPr>
          <p:cNvSpPr/>
          <p:nvPr/>
        </p:nvSpPr>
        <p:spPr>
          <a:xfrm>
            <a:off x="1331640" y="3739626"/>
            <a:ext cx="6680752" cy="1384995"/>
          </a:xfrm>
          <a:prstGeom prst="rect">
            <a:avLst/>
          </a:prstGeom>
        </p:spPr>
        <p:txBody>
          <a:bodyPr wrap="square">
            <a:spAutoFit/>
          </a:bodyPr>
          <a:lstStyle/>
          <a:p>
            <a:r>
              <a:rPr lang="es-CR" sz="2800" dirty="0"/>
              <a:t>Requerimos de un sistema de seguridad social que permita solidarizar los riesgos (</a:t>
            </a:r>
            <a:r>
              <a:rPr lang="es-CR" sz="2800" dirty="0" err="1"/>
              <a:t>A.Sojo</a:t>
            </a:r>
            <a:r>
              <a:rPr lang="es-CR" sz="2800" dirty="0"/>
              <a:t>, CEPAL)</a:t>
            </a:r>
          </a:p>
        </p:txBody>
      </p:sp>
    </p:spTree>
    <p:extLst>
      <p:ext uri="{BB962C8B-B14F-4D97-AF65-F5344CB8AC3E}">
        <p14:creationId xmlns:p14="http://schemas.microsoft.com/office/powerpoint/2010/main" val="223769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88640"/>
            <a:ext cx="8229600" cy="504056"/>
          </a:xfrm>
        </p:spPr>
        <p:txBody>
          <a:bodyPr>
            <a:normAutofit fontScale="90000"/>
          </a:bodyPr>
          <a:lstStyle/>
          <a:p>
            <a:r>
              <a:rPr lang="es-CR" sz="3600" dirty="0"/>
              <a:t>MARCO NORMATIVO</a:t>
            </a:r>
          </a:p>
        </p:txBody>
      </p:sp>
      <p:graphicFrame>
        <p:nvGraphicFramePr>
          <p:cNvPr id="4" name="Marcador de contenido 3">
            <a:extLst>
              <a:ext uri="{FF2B5EF4-FFF2-40B4-BE49-F238E27FC236}">
                <a16:creationId xmlns="" xmlns:a16="http://schemas.microsoft.com/office/drawing/2014/main" id="{ECE7F708-1081-42E0-A86E-77BFDB659653}"/>
              </a:ext>
            </a:extLst>
          </p:cNvPr>
          <p:cNvGraphicFramePr>
            <a:graphicFrameLocks noGrp="1"/>
          </p:cNvGraphicFramePr>
          <p:nvPr>
            <p:ph idx="1"/>
            <p:extLst>
              <p:ext uri="{D42A27DB-BD31-4B8C-83A1-F6EECF244321}">
                <p14:modId xmlns:p14="http://schemas.microsoft.com/office/powerpoint/2010/main" val="849228142"/>
              </p:ext>
            </p:extLst>
          </p:nvPr>
        </p:nvGraphicFramePr>
        <p:xfrm>
          <a:off x="251520" y="551760"/>
          <a:ext cx="8892480" cy="6802868"/>
        </p:xfrm>
        <a:graphic>
          <a:graphicData uri="http://schemas.openxmlformats.org/drawingml/2006/table">
            <a:tbl>
              <a:tblPr firstRow="1" bandRow="1">
                <a:tableStyleId>{5C22544A-7EE6-4342-B048-85BDC9FD1C3A}</a:tableStyleId>
              </a:tblPr>
              <a:tblGrid>
                <a:gridCol w="2181525">
                  <a:extLst>
                    <a:ext uri="{9D8B030D-6E8A-4147-A177-3AD203B41FA5}">
                      <a16:colId xmlns="" xmlns:a16="http://schemas.microsoft.com/office/drawing/2014/main" val="1147697732"/>
                    </a:ext>
                  </a:extLst>
                </a:gridCol>
                <a:gridCol w="6710955">
                  <a:extLst>
                    <a:ext uri="{9D8B030D-6E8A-4147-A177-3AD203B41FA5}">
                      <a16:colId xmlns="" xmlns:a16="http://schemas.microsoft.com/office/drawing/2014/main" val="1146721664"/>
                    </a:ext>
                  </a:extLst>
                </a:gridCol>
              </a:tblGrid>
              <a:tr h="439194">
                <a:tc>
                  <a:txBody>
                    <a:bodyPr/>
                    <a:lstStyle/>
                    <a:p>
                      <a:r>
                        <a:rPr lang="es-CR" dirty="0"/>
                        <a:t>INSTRUMENTO</a:t>
                      </a:r>
                    </a:p>
                  </a:txBody>
                  <a:tcPr/>
                </a:tc>
                <a:tc>
                  <a:txBody>
                    <a:bodyPr/>
                    <a:lstStyle/>
                    <a:p>
                      <a:r>
                        <a:rPr lang="es-CR" dirty="0"/>
                        <a:t>SISTEMA DE NACIONES UNIDAS</a:t>
                      </a:r>
                    </a:p>
                  </a:txBody>
                  <a:tcPr/>
                </a:tc>
                <a:extLst>
                  <a:ext uri="{0D108BD9-81ED-4DB2-BD59-A6C34878D82A}">
                    <a16:rowId xmlns="" xmlns:a16="http://schemas.microsoft.com/office/drawing/2014/main" val="149093830"/>
                  </a:ext>
                </a:extLst>
              </a:tr>
              <a:tr h="1095202">
                <a:tc>
                  <a:txBody>
                    <a:bodyPr/>
                    <a:lstStyle/>
                    <a:p>
                      <a:pPr>
                        <a:lnSpc>
                          <a:spcPct val="107000"/>
                        </a:lnSpc>
                        <a:spcAft>
                          <a:spcPts val="0"/>
                        </a:spcAft>
                      </a:pPr>
                      <a:r>
                        <a:rPr lang="es-CR" sz="1400" dirty="0">
                          <a:effectLst/>
                          <a:latin typeface="Arial" panose="020B0604020202020204" pitchFamily="34" charset="0"/>
                          <a:ea typeface="Calibri" panose="020F0502020204030204" pitchFamily="34" charset="0"/>
                          <a:cs typeface="Times New Roman" panose="02020603050405020304" pitchFamily="18" charset="0"/>
                        </a:rPr>
                        <a:t>Declaración Universal de Derechos</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R" sz="1400" dirty="0">
                          <a:effectLst/>
                          <a:latin typeface="Arial" panose="020B0604020202020204" pitchFamily="34" charset="0"/>
                          <a:ea typeface="Calibri" panose="020F0502020204030204" pitchFamily="34" charset="0"/>
                          <a:cs typeface="Times New Roman" panose="02020603050405020304" pitchFamily="18" charset="0"/>
                        </a:rPr>
                        <a:t>Humanos (1948)</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R" sz="1400" i="1" dirty="0">
                          <a:effectLst/>
                          <a:latin typeface="Arial" panose="020B0604020202020204" pitchFamily="34" charset="0"/>
                          <a:ea typeface="Calibri" panose="020F0502020204030204" pitchFamily="34" charset="0"/>
                          <a:cs typeface="Times New Roman" panose="02020603050405020304" pitchFamily="18" charset="0"/>
                        </a:rPr>
                        <a:t>Artículo 22</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CR" sz="1400" dirty="0">
                          <a:effectLst/>
                          <a:latin typeface="Arial" panose="020B0604020202020204" pitchFamily="34" charset="0"/>
                          <a:ea typeface="Calibri" panose="020F0502020204030204" pitchFamily="34" charset="0"/>
                          <a:cs typeface="Times New Roman" panose="02020603050405020304" pitchFamily="18" charset="0"/>
                        </a:rPr>
                        <a:t>Toda persona (…) </a:t>
                      </a:r>
                      <a:r>
                        <a:rPr lang="es-CR" sz="1400" b="1" u="sng" dirty="0">
                          <a:effectLst/>
                          <a:latin typeface="Arial" panose="020B0604020202020204" pitchFamily="34" charset="0"/>
                          <a:ea typeface="Calibri" panose="020F0502020204030204" pitchFamily="34" charset="0"/>
                          <a:cs typeface="Times New Roman" panose="02020603050405020304" pitchFamily="18" charset="0"/>
                        </a:rPr>
                        <a:t>tiene derecho a la seguridad social,</a:t>
                      </a:r>
                      <a:r>
                        <a:rPr lang="es-CR" sz="1400" dirty="0">
                          <a:effectLst/>
                          <a:latin typeface="Arial" panose="020B0604020202020204" pitchFamily="34" charset="0"/>
                          <a:ea typeface="Calibri" panose="020F0502020204030204" pitchFamily="34" charset="0"/>
                          <a:cs typeface="Times New Roman" panose="02020603050405020304" pitchFamily="18" charset="0"/>
                        </a:rPr>
                        <a:t> y a obtener mediante el esfuerzo nacional (…) y los recursos de cada Estado, la satisfacción de los derechos económicos, sociales y culturales, indispensables a su dignidad y al libre desarrollo de su personalidad.</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581793106"/>
                  </a:ext>
                </a:extLst>
              </a:tr>
              <a:tr h="1229312">
                <a:tc>
                  <a:txBody>
                    <a:bodyPr/>
                    <a:lstStyle/>
                    <a:p>
                      <a:pPr>
                        <a:lnSpc>
                          <a:spcPct val="107000"/>
                        </a:lnSpc>
                        <a:spcAft>
                          <a:spcPts val="0"/>
                        </a:spcAft>
                      </a:pPr>
                      <a:r>
                        <a:rPr lang="es-CR" sz="1400" dirty="0">
                          <a:effectLst/>
                          <a:latin typeface="Arial" panose="020B0604020202020204" pitchFamily="34" charset="0"/>
                          <a:ea typeface="Calibri" panose="020F0502020204030204" pitchFamily="34" charset="0"/>
                          <a:cs typeface="Times New Roman" panose="02020603050405020304" pitchFamily="18" charset="0"/>
                        </a:rPr>
                        <a:t>Pacto Internacional de los Derechos</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R" sz="1400" dirty="0">
                          <a:effectLst/>
                          <a:latin typeface="Arial" panose="020B0604020202020204" pitchFamily="34" charset="0"/>
                          <a:ea typeface="Calibri" panose="020F0502020204030204" pitchFamily="34" charset="0"/>
                          <a:cs typeface="Times New Roman" panose="02020603050405020304" pitchFamily="18" charset="0"/>
                        </a:rPr>
                        <a:t>Sociales, Económicos y Culturales</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R" sz="1400" dirty="0">
                          <a:effectLst/>
                          <a:latin typeface="Arial" panose="020B0604020202020204" pitchFamily="34" charset="0"/>
                          <a:ea typeface="Calibri" panose="020F0502020204030204" pitchFamily="34" charset="0"/>
                          <a:cs typeface="Times New Roman" panose="02020603050405020304" pitchFamily="18" charset="0"/>
                        </a:rPr>
                        <a:t>(1966)</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CR" sz="1400" i="1" dirty="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Artículo 7  </a:t>
                      </a:r>
                      <a:r>
                        <a:rPr lang="es-C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Los Estados Partes (…) reconocen el derecho de toda persona al goce de condiciones de trabajo equitativas y satisfactorias que le aseguren en especial:</a:t>
                      </a:r>
                      <a:endParaRPr lang="es-CR" sz="14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750"/>
                        </a:spcAft>
                      </a:pPr>
                      <a:r>
                        <a:rPr lang="es-CR" sz="14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t>
                      </a:r>
                      <a:r>
                        <a:rPr lang="es-C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Un salario equitativo e igual por trabajo de igual valor, sin distinciones de ninguna especie; en particular, </a:t>
                      </a:r>
                      <a:r>
                        <a:rPr lang="es-CR" sz="14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debe asegurarse a las mujeres condiciones de trabajo no inferiores a las de los hombres</a:t>
                      </a:r>
                      <a:r>
                        <a:rPr lang="es-C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con salario igual por trabajo igual; </a:t>
                      </a:r>
                      <a:endParaRPr lang="es-C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152689531"/>
                  </a:ext>
                </a:extLst>
              </a:tr>
              <a:tr h="1095202">
                <a:tc>
                  <a:txBody>
                    <a:bodyPr/>
                    <a:lstStyle/>
                    <a:p>
                      <a:pPr>
                        <a:lnSpc>
                          <a:spcPct val="107000"/>
                        </a:lnSpc>
                        <a:spcAft>
                          <a:spcPts val="0"/>
                        </a:spcAft>
                      </a:pPr>
                      <a:r>
                        <a:rPr lang="es-CR" sz="1400" dirty="0">
                          <a:effectLst/>
                          <a:latin typeface="Arial" panose="020B0604020202020204" pitchFamily="34" charset="0"/>
                          <a:ea typeface="Calibri" panose="020F0502020204030204" pitchFamily="34" charset="0"/>
                          <a:cs typeface="Times New Roman" panose="02020603050405020304" pitchFamily="18" charset="0"/>
                        </a:rPr>
                        <a:t>Declaración sobre el Progreso y el</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R" sz="1400" dirty="0">
                          <a:effectLst/>
                          <a:latin typeface="Arial" panose="020B0604020202020204" pitchFamily="34" charset="0"/>
                          <a:ea typeface="Calibri" panose="020F0502020204030204" pitchFamily="34" charset="0"/>
                          <a:cs typeface="Times New Roman" panose="02020603050405020304" pitchFamily="18" charset="0"/>
                        </a:rPr>
                        <a:t>Desarrollo en lo Social. Proclamada</a:t>
                      </a:r>
                      <a:r>
                        <a:rPr lang="es-CR" sz="1400" dirty="0">
                          <a:effectLst/>
                          <a:latin typeface="Calibri" panose="020F0502020204030204" pitchFamily="34" charset="0"/>
                          <a:ea typeface="Calibri" panose="020F0502020204030204" pitchFamily="34" charset="0"/>
                          <a:cs typeface="Times New Roman" panose="02020603050405020304" pitchFamily="18" charset="0"/>
                        </a:rPr>
                        <a:t>, </a:t>
                      </a:r>
                      <a:r>
                        <a:rPr lang="es-CR" sz="1400" dirty="0">
                          <a:effectLst/>
                          <a:latin typeface="Arial" panose="020B0604020202020204" pitchFamily="34" charset="0"/>
                          <a:ea typeface="Calibri" panose="020F0502020204030204" pitchFamily="34" charset="0"/>
                          <a:cs typeface="Times New Roman" panose="02020603050405020304" pitchFamily="18" charset="0"/>
                        </a:rPr>
                        <a:t>1969</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R" sz="1400" i="1" dirty="0">
                          <a:effectLst/>
                          <a:latin typeface="Arial" panose="020B0604020202020204" pitchFamily="34" charset="0"/>
                          <a:ea typeface="Calibri" panose="020F0502020204030204" pitchFamily="34" charset="0"/>
                          <a:cs typeface="Times New Roman" panose="02020603050405020304" pitchFamily="18" charset="0"/>
                        </a:rPr>
                        <a:t>Artículo 11</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CR" sz="1400" dirty="0">
                          <a:effectLst/>
                          <a:latin typeface="Arial" panose="020B0604020202020204" pitchFamily="34" charset="0"/>
                          <a:ea typeface="Calibri" panose="020F0502020204030204" pitchFamily="34" charset="0"/>
                          <a:cs typeface="Times New Roman" panose="02020603050405020304" pitchFamily="18" charset="0"/>
                        </a:rPr>
                        <a:t>a) La provisión de (…) seguros sociales para todas aquellas personas que por enfermedad, invalidez o vejez no puedan ganarse la vida, temporal o permanentemente, teniendo en cuenta la necesidad de garantizar el debido nivel de vida a estas personas, a sus familias y a quienes estén a su cargo;</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510813259"/>
                  </a:ext>
                </a:extLst>
              </a:tr>
              <a:tr h="2837835">
                <a:tc>
                  <a:txBody>
                    <a:bodyPr/>
                    <a:lstStyle/>
                    <a:p>
                      <a:pPr>
                        <a:lnSpc>
                          <a:spcPct val="107000"/>
                        </a:lnSpc>
                        <a:spcAft>
                          <a:spcPts val="0"/>
                        </a:spcAft>
                      </a:pPr>
                      <a:r>
                        <a:rPr lang="es-CR" sz="1400" b="0" dirty="0">
                          <a:effectLst/>
                          <a:latin typeface="Arial" panose="020B0604020202020204" pitchFamily="34" charset="0"/>
                          <a:ea typeface="Calibri" panose="020F0502020204030204" pitchFamily="34" charset="0"/>
                          <a:cs typeface="Times New Roman" panose="02020603050405020304" pitchFamily="18" charset="0"/>
                        </a:rPr>
                        <a:t>Convención sobre la Eliminación de Todas las Formas de Discriminación contra la Mujer</a:t>
                      </a:r>
                      <a:endParaRPr lang="es-CR" sz="1400" b="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R" sz="1400" b="0" dirty="0">
                          <a:effectLst/>
                          <a:latin typeface="Arial" panose="020B0604020202020204" pitchFamily="34" charset="0"/>
                          <a:ea typeface="Calibri" panose="020F0502020204030204" pitchFamily="34" charset="0"/>
                          <a:cs typeface="Times New Roman" panose="02020603050405020304" pitchFamily="18" charset="0"/>
                        </a:rPr>
                        <a:t> CEDAW </a:t>
                      </a:r>
                      <a:endParaRPr lang="es-CR" sz="1400" b="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CR" sz="1400" b="1" dirty="0">
                          <a:effectLst/>
                          <a:latin typeface="Arial" panose="020B0604020202020204" pitchFamily="34" charset="0"/>
                          <a:ea typeface="Calibri" panose="020F0502020204030204" pitchFamily="34" charset="0"/>
                          <a:cs typeface="Times New Roman" panose="02020603050405020304" pitchFamily="18" charset="0"/>
                        </a:rPr>
                        <a:t>Art. 1.</a:t>
                      </a:r>
                      <a:r>
                        <a:rPr lang="es-CR" sz="1400" dirty="0">
                          <a:effectLst/>
                          <a:latin typeface="Arial" panose="020B0604020202020204" pitchFamily="34" charset="0"/>
                          <a:ea typeface="Calibri" panose="020F0502020204030204" pitchFamily="34" charset="0"/>
                          <a:cs typeface="Times New Roman" panose="02020603050405020304" pitchFamily="18" charset="0"/>
                        </a:rPr>
                        <a:t> </a:t>
                      </a:r>
                      <a:r>
                        <a:rPr lang="es-CR" sz="1400" b="1" dirty="0">
                          <a:effectLst/>
                          <a:latin typeface="Arial" panose="020B0604020202020204" pitchFamily="34" charset="0"/>
                          <a:ea typeface="Calibri" panose="020F0502020204030204" pitchFamily="34" charset="0"/>
                          <a:cs typeface="Times New Roman" panose="02020603050405020304" pitchFamily="18" charset="0"/>
                        </a:rPr>
                        <a:t>DEFINICION DE LA DISCRIMINACIÓN CONTRA LAS MUJERES</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R" sz="1400" b="1" dirty="0">
                          <a:effectLst/>
                          <a:latin typeface="Arial" panose="020B0604020202020204" pitchFamily="34" charset="0"/>
                          <a:ea typeface="Calibri" panose="020F0502020204030204" pitchFamily="34" charset="0"/>
                          <a:cs typeface="Times New Roman" panose="02020603050405020304" pitchFamily="18" charset="0"/>
                        </a:rPr>
                        <a:t>Art. 2. Políticas encaminadas a eliminar la discriminación contra la Mujer (Directa e indirecta)</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R" sz="1400" dirty="0">
                          <a:effectLst/>
                          <a:latin typeface="Arial" panose="020B0604020202020204" pitchFamily="34" charset="0"/>
                          <a:ea typeface="Calibri" panose="020F0502020204030204" pitchFamily="34" charset="0"/>
                          <a:cs typeface="Times New Roman" panose="02020603050405020304" pitchFamily="18" charset="0"/>
                        </a:rPr>
                        <a:t>Recomendación General 28 del Comité de la CEDAW</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s-CR" sz="1400" b="1" dirty="0">
                          <a:effectLst/>
                          <a:latin typeface="Arial" panose="020B0604020202020204" pitchFamily="34" charset="0"/>
                          <a:ea typeface="Calibri" panose="020F0502020204030204" pitchFamily="34" charset="0"/>
                          <a:cs typeface="Times New Roman" panose="02020603050405020304" pitchFamily="18" charset="0"/>
                        </a:rPr>
                        <a:t>Interseccionalidad</a:t>
                      </a:r>
                      <a:r>
                        <a:rPr lang="es-CR" sz="1400" dirty="0">
                          <a:effectLst/>
                          <a:latin typeface="Arial" panose="020B0604020202020204" pitchFamily="34" charset="0"/>
                          <a:ea typeface="Calibri" panose="020F0502020204030204" pitchFamily="34" charset="0"/>
                          <a:cs typeface="Times New Roman" panose="02020603050405020304" pitchFamily="18" charset="0"/>
                        </a:rPr>
                        <a:t>: La discriminación contra la mujer por motivos de sexo y género está unida de manera indivisible a otros factores, como la raza, etnia, religión, creencias, orientación sexual etc.</a:t>
                      </a:r>
                    </a:p>
                    <a:p>
                      <a:pPr>
                        <a:lnSpc>
                          <a:spcPct val="107000"/>
                        </a:lnSpc>
                        <a:spcAft>
                          <a:spcPts val="0"/>
                        </a:spcAft>
                      </a:pPr>
                      <a:r>
                        <a:rPr lang="es-CR" sz="1400" b="1" i="0" dirty="0" err="1">
                          <a:effectLst/>
                          <a:latin typeface="Arial" panose="020B0604020202020204" pitchFamily="34" charset="0"/>
                          <a:ea typeface="Calibri" panose="020F0502020204030204" pitchFamily="34" charset="0"/>
                          <a:cs typeface="Times New Roman" panose="02020603050405020304" pitchFamily="18" charset="0"/>
                        </a:rPr>
                        <a:t>Artt</a:t>
                      </a:r>
                      <a:r>
                        <a:rPr lang="es-CR" sz="1400" b="1" i="0" dirty="0">
                          <a:effectLst/>
                          <a:latin typeface="Arial" panose="020B0604020202020204" pitchFamily="34" charset="0"/>
                          <a:ea typeface="Calibri" panose="020F0502020204030204" pitchFamily="34" charset="0"/>
                          <a:cs typeface="Times New Roman" panose="02020603050405020304" pitchFamily="18" charset="0"/>
                        </a:rPr>
                        <a:t>. 11</a:t>
                      </a:r>
                      <a:r>
                        <a:rPr lang="es-CR" sz="1400" b="1" i="0" dirty="0">
                          <a:effectLst/>
                          <a:latin typeface="Calibri" panose="020F0502020204030204" pitchFamily="34" charset="0"/>
                          <a:ea typeface="Calibri" panose="020F0502020204030204" pitchFamily="34" charset="0"/>
                          <a:cs typeface="Times New Roman" panose="02020603050405020304" pitchFamily="18" charset="0"/>
                        </a:rPr>
                        <a:t> </a:t>
                      </a:r>
                      <a:r>
                        <a:rPr lang="es-CR" sz="1400" dirty="0">
                          <a:effectLst/>
                          <a:latin typeface="Arial" panose="020B0604020202020204" pitchFamily="34" charset="0"/>
                          <a:ea typeface="Calibri" panose="020F0502020204030204" pitchFamily="34" charset="0"/>
                          <a:cs typeface="Times New Roman" panose="02020603050405020304" pitchFamily="18" charset="0"/>
                        </a:rPr>
                        <a:t> Medidas para eliminar la discriminación en el empleo y asegurar los mismos derechos a la seguridad social, jubilación, desempleo, enfermedad, invalidez, vejez u otra incapacidad para trabajar.</a:t>
                      </a: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C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279171529"/>
                  </a:ext>
                </a:extLst>
              </a:tr>
            </a:tbl>
          </a:graphicData>
        </a:graphic>
      </p:graphicFrame>
    </p:spTree>
    <p:extLst>
      <p:ext uri="{BB962C8B-B14F-4D97-AF65-F5344CB8AC3E}">
        <p14:creationId xmlns:p14="http://schemas.microsoft.com/office/powerpoint/2010/main" val="699096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88640"/>
            <a:ext cx="8229600" cy="720080"/>
          </a:xfrm>
        </p:spPr>
        <p:txBody>
          <a:bodyPr>
            <a:normAutofit/>
          </a:bodyPr>
          <a:lstStyle/>
          <a:p>
            <a:r>
              <a:rPr lang="es-CR" sz="3600" dirty="0"/>
              <a:t>MARCO NORMATIVO</a:t>
            </a:r>
          </a:p>
        </p:txBody>
      </p:sp>
      <p:graphicFrame>
        <p:nvGraphicFramePr>
          <p:cNvPr id="4" name="Marcador de contenido 3">
            <a:extLst>
              <a:ext uri="{FF2B5EF4-FFF2-40B4-BE49-F238E27FC236}">
                <a16:creationId xmlns="" xmlns:a16="http://schemas.microsoft.com/office/drawing/2014/main" id="{ECE7F708-1081-42E0-A86E-77BFDB659653}"/>
              </a:ext>
            </a:extLst>
          </p:cNvPr>
          <p:cNvGraphicFramePr>
            <a:graphicFrameLocks noGrp="1"/>
          </p:cNvGraphicFramePr>
          <p:nvPr>
            <p:ph idx="1"/>
            <p:extLst>
              <p:ext uri="{D42A27DB-BD31-4B8C-83A1-F6EECF244321}">
                <p14:modId xmlns:p14="http://schemas.microsoft.com/office/powerpoint/2010/main" val="2239542826"/>
              </p:ext>
            </p:extLst>
          </p:nvPr>
        </p:nvGraphicFramePr>
        <p:xfrm>
          <a:off x="539552" y="908720"/>
          <a:ext cx="8301608" cy="5823221"/>
        </p:xfrm>
        <a:graphic>
          <a:graphicData uri="http://schemas.openxmlformats.org/drawingml/2006/table">
            <a:tbl>
              <a:tblPr firstRow="1" bandRow="1">
                <a:tableStyleId>{5C22544A-7EE6-4342-B048-85BDC9FD1C3A}</a:tableStyleId>
              </a:tblPr>
              <a:tblGrid>
                <a:gridCol w="1982228">
                  <a:extLst>
                    <a:ext uri="{9D8B030D-6E8A-4147-A177-3AD203B41FA5}">
                      <a16:colId xmlns="" xmlns:a16="http://schemas.microsoft.com/office/drawing/2014/main" val="1147697732"/>
                    </a:ext>
                  </a:extLst>
                </a:gridCol>
                <a:gridCol w="6319380">
                  <a:extLst>
                    <a:ext uri="{9D8B030D-6E8A-4147-A177-3AD203B41FA5}">
                      <a16:colId xmlns="" xmlns:a16="http://schemas.microsoft.com/office/drawing/2014/main" val="1146721664"/>
                    </a:ext>
                  </a:extLst>
                </a:gridCol>
              </a:tblGrid>
              <a:tr h="457725">
                <a:tc>
                  <a:txBody>
                    <a:bodyPr/>
                    <a:lstStyle/>
                    <a:p>
                      <a:r>
                        <a:rPr lang="es-CR" dirty="0"/>
                        <a:t>INSTRUMENTO</a:t>
                      </a:r>
                    </a:p>
                  </a:txBody>
                  <a:tcPr/>
                </a:tc>
                <a:tc>
                  <a:txBody>
                    <a:bodyPr/>
                    <a:lstStyle/>
                    <a:p>
                      <a:r>
                        <a:rPr lang="es-CR" dirty="0"/>
                        <a:t>SISTEMA DE NACIONES UNIDAS</a:t>
                      </a:r>
                    </a:p>
                  </a:txBody>
                  <a:tcPr/>
                </a:tc>
                <a:extLst>
                  <a:ext uri="{0D108BD9-81ED-4DB2-BD59-A6C34878D82A}">
                    <a16:rowId xmlns="" xmlns:a16="http://schemas.microsoft.com/office/drawing/2014/main" val="149093830"/>
                  </a:ext>
                </a:extLst>
              </a:tr>
              <a:tr h="72779">
                <a:tc>
                  <a:txBody>
                    <a:bodyPr/>
                    <a:lstStyle/>
                    <a:p>
                      <a:pPr>
                        <a:lnSpc>
                          <a:spcPct val="107000"/>
                        </a:lnSpc>
                        <a:spcAft>
                          <a:spcPts val="0"/>
                        </a:spcAft>
                      </a:pPr>
                      <a:r>
                        <a:rPr lang="es-CR" sz="1400" b="0" dirty="0">
                          <a:effectLst/>
                          <a:latin typeface="Arial" panose="020B0604020202020204" pitchFamily="34" charset="0"/>
                          <a:ea typeface="Calibri" panose="020F0502020204030204" pitchFamily="34" charset="0"/>
                        </a:rPr>
                        <a:t>Consenso de Quito (10 Conferencia Regional sobre la Mujer de América Latina y el Caribe (Cepal 2007)</a:t>
                      </a:r>
                      <a:endParaRPr lang="es-C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s-CR" sz="1800" kern="1200" dirty="0">
                          <a:solidFill>
                            <a:schemeClr val="dk1"/>
                          </a:solidFill>
                          <a:effectLst/>
                          <a:latin typeface="+mn-lt"/>
                          <a:ea typeface="+mn-ea"/>
                          <a:cs typeface="+mn-cs"/>
                        </a:rPr>
                        <a:t>Acuerda: Implementar </a:t>
                      </a:r>
                      <a:r>
                        <a:rPr lang="es-CR" sz="1800" b="1" u="sng" kern="1200" dirty="0">
                          <a:solidFill>
                            <a:schemeClr val="dk1"/>
                          </a:solidFill>
                          <a:effectLst/>
                          <a:latin typeface="+mn-lt"/>
                          <a:ea typeface="+mn-ea"/>
                          <a:cs typeface="+mn-cs"/>
                        </a:rPr>
                        <a:t>sistemas públicos integrales de seguridad social, con acceso y coberturas universales</a:t>
                      </a:r>
                      <a:r>
                        <a:rPr lang="es-CR" sz="1800" kern="1200" dirty="0">
                          <a:solidFill>
                            <a:schemeClr val="dk1"/>
                          </a:solidFill>
                          <a:effectLst/>
                          <a:latin typeface="+mn-lt"/>
                          <a:ea typeface="+mn-ea"/>
                          <a:cs typeface="+mn-cs"/>
                        </a:rPr>
                        <a:t>, articulados a un amplio espectro de políticas públicas y capaces de garantizar el bienestar, la calidad de vida y la ciudadanía plena de las mujeres; </a:t>
                      </a:r>
                    </a:p>
                    <a:p>
                      <a:pPr>
                        <a:lnSpc>
                          <a:spcPct val="107000"/>
                        </a:lnSpc>
                        <a:spcAft>
                          <a:spcPts val="0"/>
                        </a:spcAft>
                      </a:pP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581793106"/>
                  </a:ext>
                </a:extLst>
              </a:tr>
              <a:tr h="910427">
                <a:tc>
                  <a:txBody>
                    <a:bodyPr/>
                    <a:lstStyle/>
                    <a:p>
                      <a:pPr>
                        <a:lnSpc>
                          <a:spcPct val="107000"/>
                        </a:lnSpc>
                        <a:spcAft>
                          <a:spcPts val="0"/>
                        </a:spcAft>
                      </a:pPr>
                      <a:endParaRPr lang="es-CR" sz="1200" b="1" dirty="0">
                        <a:effectLst/>
                        <a:latin typeface="Arial" panose="020B0604020202020204" pitchFamily="34" charset="0"/>
                        <a:ea typeface="Calibri" panose="020F0502020204030204" pitchFamily="34" charset="0"/>
                      </a:endParaRPr>
                    </a:p>
                    <a:p>
                      <a:pPr>
                        <a:lnSpc>
                          <a:spcPct val="107000"/>
                        </a:lnSpc>
                        <a:spcAft>
                          <a:spcPts val="0"/>
                        </a:spcAft>
                      </a:pPr>
                      <a:r>
                        <a:rPr lang="es-CR" sz="1800" b="0" kern="1200" dirty="0">
                          <a:solidFill>
                            <a:schemeClr val="dk1"/>
                          </a:solidFill>
                          <a:effectLst/>
                          <a:latin typeface="+mn-lt"/>
                          <a:ea typeface="+mn-ea"/>
                          <a:cs typeface="+mn-cs"/>
                        </a:rPr>
                        <a:t>Consenso de Brasilia (11 Conf.  Regional sobre la Mujer de América Latina y el Caribe (Cepal 2010)</a:t>
                      </a:r>
                      <a:endParaRPr lang="es-CR" sz="1200" b="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s-CR" sz="1800" kern="1200" dirty="0">
                          <a:solidFill>
                            <a:schemeClr val="dk1"/>
                          </a:solidFill>
                          <a:effectLst/>
                          <a:latin typeface="+mn-lt"/>
                          <a:ea typeface="+mn-ea"/>
                          <a:cs typeface="+mn-cs"/>
                        </a:rPr>
                        <a:t>Promover </a:t>
                      </a:r>
                      <a:r>
                        <a:rPr lang="es-CR" sz="1800" b="1" u="sng" kern="1200" dirty="0">
                          <a:solidFill>
                            <a:schemeClr val="dk1"/>
                          </a:solidFill>
                          <a:effectLst/>
                          <a:latin typeface="+mn-lt"/>
                          <a:ea typeface="+mn-ea"/>
                          <a:cs typeface="+mn-cs"/>
                        </a:rPr>
                        <a:t>la reformulación de los sistemas previsionales nacionales, a fin de incluir en su cobertura a las trabajadoras insertas en el mercado informal, las productoras familiares campesinas, las trabajadoras autónomas y las trabajadoras domésticas</a:t>
                      </a:r>
                      <a:r>
                        <a:rPr lang="es-CR" sz="1800" kern="1200" dirty="0">
                          <a:solidFill>
                            <a:schemeClr val="dk1"/>
                          </a:solidFill>
                          <a:effectLst/>
                          <a:latin typeface="+mn-lt"/>
                          <a:ea typeface="+mn-ea"/>
                          <a:cs typeface="+mn-cs"/>
                        </a:rPr>
                        <a:t>, las distintas formas de familia, incluyendo las parejas del mismo sexo, y las mujeres que se dediquen a actividades relacionadas con el cuidado</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641327903"/>
                  </a:ext>
                </a:extLst>
              </a:tr>
              <a:tr h="910427">
                <a:tc>
                  <a:txBody>
                    <a:bodyPr/>
                    <a:lstStyle/>
                    <a:p>
                      <a:pPr>
                        <a:lnSpc>
                          <a:spcPct val="107000"/>
                        </a:lnSpc>
                        <a:spcAft>
                          <a:spcPts val="0"/>
                        </a:spcAft>
                      </a:pPr>
                      <a:r>
                        <a:rPr lang="es-CR" sz="1800" b="0" kern="1200" dirty="0">
                          <a:solidFill>
                            <a:schemeClr val="dk1"/>
                          </a:solidFill>
                          <a:effectLst/>
                          <a:latin typeface="+mn-lt"/>
                          <a:ea typeface="+mn-ea"/>
                          <a:cs typeface="+mn-cs"/>
                        </a:rPr>
                        <a:t>Consenso de Santo Domingo (12 Conf. Regional de la Mujer en América Latina y el Caribe (Cepal 2013)</a:t>
                      </a:r>
                      <a:endParaRPr lang="es-CR"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s-CR" sz="1800" kern="1200" dirty="0">
                          <a:solidFill>
                            <a:schemeClr val="dk1"/>
                          </a:solidFill>
                          <a:effectLst/>
                          <a:latin typeface="+mn-lt"/>
                          <a:ea typeface="+mn-ea"/>
                          <a:cs typeface="+mn-cs"/>
                        </a:rPr>
                        <a:t>Lograr </a:t>
                      </a:r>
                      <a:r>
                        <a:rPr lang="es-CR" sz="1800" b="1" u="sng" kern="1200" dirty="0">
                          <a:solidFill>
                            <a:schemeClr val="dk1"/>
                          </a:solidFill>
                          <a:effectLst/>
                          <a:latin typeface="+mn-lt"/>
                          <a:ea typeface="+mn-ea"/>
                          <a:cs typeface="+mn-cs"/>
                        </a:rPr>
                        <a:t>la consolidación de sistemas públicos de protección y seguridad social con acceso y cobertura universal, integral y eficiente, mediante financiamiento solidario, unitario y participativo, basados en el principio de solidaridad </a:t>
                      </a:r>
                      <a:r>
                        <a:rPr lang="es-CR" sz="1800" kern="1200" dirty="0">
                          <a:solidFill>
                            <a:schemeClr val="dk1"/>
                          </a:solidFill>
                          <a:effectLst/>
                          <a:latin typeface="+mn-lt"/>
                          <a:ea typeface="+mn-ea"/>
                          <a:cs typeface="+mn-cs"/>
                        </a:rPr>
                        <a:t>y articulados con un amplio espectro de políticas públicas que garanticen el bienestar, la calidad de vida y un retiro digno, fortaleciendo el pleno ejercicio de la ciudadanía de las mujeres (…)</a:t>
                      </a:r>
                      <a:endParaRPr lang="es-C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193308123"/>
                  </a:ext>
                </a:extLst>
              </a:tr>
            </a:tbl>
          </a:graphicData>
        </a:graphic>
      </p:graphicFrame>
    </p:spTree>
    <p:extLst>
      <p:ext uri="{BB962C8B-B14F-4D97-AF65-F5344CB8AC3E}">
        <p14:creationId xmlns:p14="http://schemas.microsoft.com/office/powerpoint/2010/main" val="29352849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11296</TotalTime>
  <Words>2965</Words>
  <Application>Microsoft Office PowerPoint</Application>
  <PresentationFormat>Presentación en pantalla (4:3)</PresentationFormat>
  <Paragraphs>199</Paragraphs>
  <Slides>32</Slides>
  <Notes>8</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32</vt:i4>
      </vt:variant>
    </vt:vector>
  </HeadingPairs>
  <TitlesOfParts>
    <vt:vector size="39" baseType="lpstr">
      <vt:lpstr>Aharoni</vt:lpstr>
      <vt:lpstr>Arial</vt:lpstr>
      <vt:lpstr>Calibri</vt:lpstr>
      <vt:lpstr>Calibri Light</vt:lpstr>
      <vt:lpstr>Impact</vt:lpstr>
      <vt:lpstr>Times New Roman</vt:lpstr>
      <vt:lpstr>Tema de Office</vt:lpstr>
      <vt:lpstr>Presentación de PowerPoint</vt:lpstr>
      <vt:lpstr>Antecedentes</vt:lpstr>
      <vt:lpstr>Enfoque que deben contemplarse en los regímenes de jubilaciones</vt:lpstr>
      <vt:lpstr>La apuesta a la solidaridad fortalece los regímenes</vt:lpstr>
      <vt:lpstr>PRINCIPIOS ORIENTADORES </vt:lpstr>
      <vt:lpstr>LA SEGURIDAD SOCIAL FORMA PARTE DE UN ENGRANAJE MAYOR           DESAFIO</vt:lpstr>
      <vt:lpstr>VIGENCIA DEL PRINCIPIO DE SOLIDARIDAD</vt:lpstr>
      <vt:lpstr>MARCO NORMATIVO</vt:lpstr>
      <vt:lpstr>MARCO NORMATIVO</vt:lpstr>
      <vt:lpstr>MARCO NORMATIVO</vt:lpstr>
      <vt:lpstr>MARCO NORMATIVO</vt:lpstr>
      <vt:lpstr>Datos desagregados por sexo</vt:lpstr>
      <vt:lpstr>  Las mujeres NO acceden al mercado laboral en igualdad de oportunidades y de trato que los hombres  (los hombres doblan la tasa de participación). </vt:lpstr>
      <vt:lpstr>Tasa de ocupación, III Trim, 2016</vt:lpstr>
      <vt:lpstr>Tienen mayores niveles de desempleo y sub-empleo que los hombres. </vt:lpstr>
      <vt:lpstr>Se mantiene la brecha salarial por lo tanto reciben un menor monto de pensión (requieren más años de trabajo para alcanzar los mismos montos de los hombres) </vt:lpstr>
      <vt:lpstr>Trayectorias laborales interrumpidas (por los cuidados, las salidas y entradas al mercado laboral en diferentes ocupaciones ( de asalariada pasa a cuenta propia….)</vt:lpstr>
      <vt:lpstr>Análisis de datos desagregados por sexo en el Poder Judicial</vt:lpstr>
      <vt:lpstr>Personas con nombramientos aplicados en el Poder Judicial, año 2017 </vt:lpstr>
      <vt:lpstr>Otros datos de aseguramiento aportados por el Estudio Actuarial del Fondo de Jubilaciones y Pensiones del Poder Judicial, UCR 2017</vt:lpstr>
      <vt:lpstr>Otros datos de aseguramiento el Estudio Actuarial del Fondo de Jubilaciones y Pensiones del Poder Judicial, UCR 2017</vt:lpstr>
      <vt:lpstr>Datos de aseguramiento desagregados Régimen de IVM de la CCSS</vt:lpstr>
      <vt:lpstr>Otros datos sobre el aseguramiento</vt:lpstr>
      <vt:lpstr>Otros datos sobre el aseguramiento</vt:lpstr>
      <vt:lpstr>EFECTOS DE LA DISCRIMINACIÓN  POR SEXO</vt:lpstr>
      <vt:lpstr> CONCLUSIONES </vt:lpstr>
      <vt:lpstr> CONCLUSIONES </vt:lpstr>
      <vt:lpstr> Conclusión </vt:lpstr>
      <vt:lpstr>Recomendaciones generales</vt:lpstr>
      <vt:lpstr>Recomendaciones generales</vt:lpstr>
      <vt:lpstr>REOMENDACIONES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Hacia el la construcción de una cuenta satélite del TDNR: el ejercicio de la valoración económica</dc:title>
  <dc:creator>Ludwig</dc:creator>
  <cp:lastModifiedBy>Evelyn Piedra</cp:lastModifiedBy>
  <cp:revision>333</cp:revision>
  <dcterms:created xsi:type="dcterms:W3CDTF">2014-03-17T10:45:10Z</dcterms:created>
  <dcterms:modified xsi:type="dcterms:W3CDTF">2017-08-17T14:29:37Z</dcterms:modified>
</cp:coreProperties>
</file>